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7"/>
  </p:notesMasterIdLst>
  <p:sldIdLst>
    <p:sldId id="256" r:id="rId2"/>
    <p:sldId id="257" r:id="rId3"/>
    <p:sldId id="258" r:id="rId4"/>
    <p:sldId id="260" r:id="rId5"/>
    <p:sldId id="261" r:id="rId6"/>
    <p:sldId id="270" r:id="rId7"/>
    <p:sldId id="271" r:id="rId8"/>
    <p:sldId id="263" r:id="rId9"/>
    <p:sldId id="264" r:id="rId10"/>
    <p:sldId id="265" r:id="rId11"/>
    <p:sldId id="266" r:id="rId12"/>
    <p:sldId id="267" r:id="rId13"/>
    <p:sldId id="268" r:id="rId14"/>
    <p:sldId id="269" r:id="rId15"/>
    <p:sldId id="272"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700" autoAdjust="0"/>
  </p:normalViewPr>
  <p:slideViewPr>
    <p:cSldViewPr>
      <p:cViewPr varScale="1">
        <p:scale>
          <a:sx n="107" d="100"/>
          <a:sy n="107" d="100"/>
        </p:scale>
        <p:origin x="-110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D6D3E6-3A3A-46C3-94C5-27F893B91AB9}" type="datetimeFigureOut">
              <a:rPr lang="ru-RU" smtClean="0"/>
              <a:pPr/>
              <a:t>21.03.2018</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F08D7D-B866-43B4-90F2-300E72D6A02E}" type="slidenum">
              <a:rPr lang="ru-RU" smtClean="0"/>
              <a:pPr/>
              <a:t>‹#›</a:t>
            </a:fld>
            <a:endParaRPr lang="ru-RU"/>
          </a:p>
        </p:txBody>
      </p:sp>
    </p:spTree>
    <p:extLst>
      <p:ext uri="{BB962C8B-B14F-4D97-AF65-F5344CB8AC3E}">
        <p14:creationId xmlns:p14="http://schemas.microsoft.com/office/powerpoint/2010/main" xmlns="" val="3954590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D2F08D7D-B866-43B4-90F2-300E72D6A02E}" type="slidenum">
              <a:rPr lang="ru-RU" smtClean="0"/>
              <a:pPr/>
              <a:t>1</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D20A19CD-6471-4BB5-82CA-A7F64D3D9447}" type="datetimeFigureOut">
              <a:rPr lang="ru-RU" smtClean="0"/>
              <a:pPr/>
              <a:t>21.03.2018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4F316CF-84FE-4110-B00D-188EFCF66A3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D20A19CD-6471-4BB5-82CA-A7F64D3D9447}" type="datetimeFigureOut">
              <a:rPr lang="ru-RU" smtClean="0"/>
              <a:pPr/>
              <a:t>21.03.2018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4F316CF-84FE-4110-B00D-188EFCF66A3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D20A19CD-6471-4BB5-82CA-A7F64D3D9447}" type="datetimeFigureOut">
              <a:rPr lang="ru-RU" smtClean="0"/>
              <a:pPr/>
              <a:t>21.03.2018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4F316CF-84FE-4110-B00D-188EFCF66A3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D20A19CD-6471-4BB5-82CA-A7F64D3D9447}" type="datetimeFigureOut">
              <a:rPr lang="ru-RU" smtClean="0"/>
              <a:pPr/>
              <a:t>21.03.2018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4F316CF-84FE-4110-B00D-188EFCF66A3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D20A19CD-6471-4BB5-82CA-A7F64D3D9447}" type="datetimeFigureOut">
              <a:rPr lang="ru-RU" smtClean="0"/>
              <a:pPr/>
              <a:t>21.03.2018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4F316CF-84FE-4110-B00D-188EFCF66A3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D20A19CD-6471-4BB5-82CA-A7F64D3D9447}" type="datetimeFigureOut">
              <a:rPr lang="ru-RU" smtClean="0"/>
              <a:pPr/>
              <a:t>21.03.2018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4F316CF-84FE-4110-B00D-188EFCF66A3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D20A19CD-6471-4BB5-82CA-A7F64D3D9447}" type="datetimeFigureOut">
              <a:rPr lang="ru-RU" smtClean="0"/>
              <a:pPr/>
              <a:t>21.03.2018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4F316CF-84FE-4110-B00D-188EFCF66A3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D20A19CD-6471-4BB5-82CA-A7F64D3D9447}" type="datetimeFigureOut">
              <a:rPr lang="ru-RU" smtClean="0"/>
              <a:pPr/>
              <a:t>21.03.2018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4F316CF-84FE-4110-B00D-188EFCF66A3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20A19CD-6471-4BB5-82CA-A7F64D3D9447}" type="datetimeFigureOut">
              <a:rPr lang="ru-RU" smtClean="0"/>
              <a:pPr/>
              <a:t>21.03.2018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4F316CF-84FE-4110-B00D-188EFCF66A3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D20A19CD-6471-4BB5-82CA-A7F64D3D9447}" type="datetimeFigureOut">
              <a:rPr lang="ru-RU" smtClean="0"/>
              <a:pPr/>
              <a:t>21.03.2018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4F316CF-84FE-4110-B00D-188EFCF66A3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D20A19CD-6471-4BB5-82CA-A7F64D3D9447}" type="datetimeFigureOut">
              <a:rPr lang="ru-RU" smtClean="0"/>
              <a:pPr/>
              <a:t>21.03.2018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4F316CF-84FE-4110-B00D-188EFCF66A3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2">
                <a:lumMod val="40000"/>
                <a:lumOff val="60000"/>
              </a:schemeClr>
            </a:gs>
            <a:gs pos="53000">
              <a:srgbClr val="D4DEFF"/>
            </a:gs>
            <a:gs pos="83000">
              <a:srgbClr val="D4DEFF"/>
            </a:gs>
            <a:gs pos="100000">
              <a:srgbClr val="96AB94"/>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0A19CD-6471-4BB5-82CA-A7F64D3D9447}" type="datetimeFigureOut">
              <a:rPr lang="ru-RU" smtClean="0"/>
              <a:pPr/>
              <a:t>21.03.2018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F316CF-84FE-4110-B00D-188EFCF66A3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23528" y="285728"/>
            <a:ext cx="8534752" cy="1785950"/>
          </a:xfrm>
          <a:ln/>
        </p:spPr>
        <p:style>
          <a:lnRef idx="1">
            <a:schemeClr val="accent5"/>
          </a:lnRef>
          <a:fillRef idx="2">
            <a:schemeClr val="accent5"/>
          </a:fillRef>
          <a:effectRef idx="1">
            <a:schemeClr val="accent5"/>
          </a:effectRef>
          <a:fontRef idx="minor">
            <a:schemeClr val="dk1"/>
          </a:fontRef>
        </p:style>
        <p:txBody>
          <a:bodyPr>
            <a:normAutofit fontScale="90000"/>
          </a:bodyPr>
          <a:lstStyle/>
          <a:p>
            <a:r>
              <a:rPr lang="ru-RU" dirty="0">
                <a:solidFill>
                  <a:schemeClr val="tx1"/>
                </a:solidFill>
                <a:latin typeface="Times New Roman" pitchFamily="18" charset="0"/>
                <a:cs typeface="Times New Roman" pitchFamily="18" charset="0"/>
              </a:rPr>
              <a:t>Инвестиционная программа УТЭ </a:t>
            </a:r>
            <a:br>
              <a:rPr lang="ru-RU" dirty="0">
                <a:solidFill>
                  <a:schemeClr val="tx1"/>
                </a:solidFill>
                <a:latin typeface="Times New Roman" pitchFamily="18" charset="0"/>
                <a:cs typeface="Times New Roman" pitchFamily="18" charset="0"/>
              </a:rPr>
            </a:br>
            <a:r>
              <a:rPr lang="ru-RU" dirty="0">
                <a:solidFill>
                  <a:schemeClr val="tx1"/>
                </a:solidFill>
                <a:latin typeface="Times New Roman" pitchFamily="18" charset="0"/>
                <a:cs typeface="Times New Roman" pitchFamily="18" charset="0"/>
              </a:rPr>
              <a:t>АО «УСК» на 2018 год</a:t>
            </a:r>
            <a:br>
              <a:rPr lang="ru-RU" dirty="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3</a:t>
            </a:r>
            <a:r>
              <a:rPr lang="en-US" dirty="0" smtClean="0">
                <a:solidFill>
                  <a:schemeClr val="tx1"/>
                </a:solidFill>
                <a:latin typeface="Times New Roman" pitchFamily="18" charset="0"/>
                <a:cs typeface="Times New Roman" pitchFamily="18" charset="0"/>
              </a:rPr>
              <a:t>3</a:t>
            </a:r>
            <a:r>
              <a:rPr lang="ru-RU" dirty="0" smtClean="0">
                <a:solidFill>
                  <a:schemeClr val="tx1"/>
                </a:solidFill>
                <a:latin typeface="Times New Roman" pitchFamily="18" charset="0"/>
                <a:cs typeface="Times New Roman" pitchFamily="18" charset="0"/>
              </a:rPr>
              <a:t>,</a:t>
            </a:r>
            <a:r>
              <a:rPr lang="en-US" dirty="0" smtClean="0">
                <a:solidFill>
                  <a:schemeClr val="tx1"/>
                </a:solidFill>
                <a:latin typeface="Times New Roman" pitchFamily="18" charset="0"/>
                <a:cs typeface="Times New Roman" pitchFamily="18" charset="0"/>
              </a:rPr>
              <a:t>95</a:t>
            </a:r>
            <a:r>
              <a:rPr lang="ru-RU" dirty="0" smtClean="0">
                <a:solidFill>
                  <a:schemeClr val="tx1"/>
                </a:solidFill>
                <a:latin typeface="Times New Roman" pitchFamily="18" charset="0"/>
                <a:cs typeface="Times New Roman" pitchFamily="18" charset="0"/>
              </a:rPr>
              <a:t> млн.руб</a:t>
            </a:r>
            <a:r>
              <a:rPr lang="ru-RU" dirty="0">
                <a:solidFill>
                  <a:schemeClr val="tx1"/>
                </a:solidFill>
                <a:latin typeface="Times New Roman" pitchFamily="18" charset="0"/>
                <a:cs typeface="Times New Roman" pitchFamily="18" charset="0"/>
              </a:rPr>
              <a:t>. </a:t>
            </a:r>
          </a:p>
        </p:txBody>
      </p:sp>
      <p:sp>
        <p:nvSpPr>
          <p:cNvPr id="3" name="Подзаголовок 2"/>
          <p:cNvSpPr>
            <a:spLocks noGrp="1"/>
          </p:cNvSpPr>
          <p:nvPr>
            <p:ph type="subTitle" idx="1"/>
          </p:nvPr>
        </p:nvSpPr>
        <p:spPr>
          <a:xfrm>
            <a:off x="395536" y="3546130"/>
            <a:ext cx="3960440" cy="2637639"/>
          </a:xfrm>
          <a:ln/>
        </p:spPr>
        <p:style>
          <a:lnRef idx="1">
            <a:schemeClr val="accent2"/>
          </a:lnRef>
          <a:fillRef idx="2">
            <a:schemeClr val="accent2"/>
          </a:fillRef>
          <a:effectRef idx="1">
            <a:schemeClr val="accent2"/>
          </a:effectRef>
          <a:fontRef idx="minor">
            <a:schemeClr val="dk1"/>
          </a:fontRef>
        </p:style>
        <p:txBody>
          <a:bodyPr>
            <a:normAutofit/>
          </a:bodyPr>
          <a:lstStyle/>
          <a:p>
            <a:pPr lvl="0"/>
            <a:r>
              <a:rPr lang="ru-RU" sz="2400" dirty="0" smtClean="0">
                <a:solidFill>
                  <a:schemeClr val="tx1"/>
                </a:solidFill>
                <a:latin typeface="Times New Roman" panose="02020603050405020304" pitchFamily="18" charset="0"/>
                <a:cs typeface="Times New Roman" pitchFamily="18" charset="0"/>
              </a:rPr>
              <a:t>Дооборудование объектов АИИС КУЭ на </a:t>
            </a:r>
            <a:r>
              <a:rPr lang="ru-RU" sz="2400" dirty="0">
                <a:solidFill>
                  <a:schemeClr val="tx1"/>
                </a:solidFill>
                <a:latin typeface="Times New Roman" panose="02020603050405020304" pitchFamily="18" charset="0"/>
                <a:cs typeface="Times New Roman" pitchFamily="18" charset="0"/>
              </a:rPr>
              <a:t>174 </a:t>
            </a:r>
            <a:r>
              <a:rPr lang="ru-RU" sz="2400" dirty="0" smtClean="0">
                <a:solidFill>
                  <a:schemeClr val="tx1"/>
                </a:solidFill>
                <a:latin typeface="Times New Roman" panose="02020603050405020304" pitchFamily="18" charset="0"/>
                <a:cs typeface="Times New Roman" pitchFamily="18" charset="0"/>
              </a:rPr>
              <a:t>трансформаторных подстанциях </a:t>
            </a:r>
            <a:r>
              <a:rPr lang="ru-RU" sz="2400" dirty="0">
                <a:solidFill>
                  <a:schemeClr val="tx1"/>
                </a:solidFill>
                <a:latin typeface="Times New Roman" panose="02020603050405020304" pitchFamily="18" charset="0"/>
                <a:cs typeface="Times New Roman" pitchFamily="18" charset="0"/>
              </a:rPr>
              <a:t>в </a:t>
            </a:r>
            <a:r>
              <a:rPr lang="ru-RU" sz="2400" dirty="0" smtClean="0">
                <a:solidFill>
                  <a:schemeClr val="tx1"/>
                </a:solidFill>
                <a:latin typeface="Times New Roman" panose="02020603050405020304" pitchFamily="18" charset="0"/>
                <a:cs typeface="Times New Roman" pitchFamily="18" charset="0"/>
              </a:rPr>
              <a:t>18 районных подразделениях Общества</a:t>
            </a:r>
            <a:endParaRPr lang="ru-RU" sz="2400" dirty="0">
              <a:solidFill>
                <a:schemeClr val="tx1"/>
              </a:solidFill>
              <a:latin typeface="Times New Roman" panose="02020603050405020304" pitchFamily="18" charset="0"/>
              <a:cs typeface="Times New Roman" pitchFamily="18" charset="0"/>
            </a:endParaRPr>
          </a:p>
          <a:p>
            <a:pPr lvl="0"/>
            <a:r>
              <a:rPr lang="ru-RU" sz="2400" dirty="0">
                <a:solidFill>
                  <a:schemeClr val="tx1"/>
                </a:solidFill>
                <a:latin typeface="Times New Roman" panose="02020603050405020304" pitchFamily="18" charset="0"/>
                <a:cs typeface="Times New Roman" pitchFamily="18" charset="0"/>
              </a:rPr>
              <a:t>(178 узлов учёта)</a:t>
            </a:r>
          </a:p>
          <a:p>
            <a:pPr algn="l">
              <a:buAutoNum type="arabicPeriod"/>
            </a:pPr>
            <a:endParaRPr lang="ru-RU" sz="2400" dirty="0">
              <a:latin typeface="Times New Roman" pitchFamily="18" charset="0"/>
              <a:cs typeface="Times New Roman" pitchFamily="18" charset="0"/>
            </a:endParaRPr>
          </a:p>
        </p:txBody>
      </p:sp>
      <p:sp>
        <p:nvSpPr>
          <p:cNvPr id="6" name="Подзаголовок 2"/>
          <p:cNvSpPr txBox="1">
            <a:spLocks/>
          </p:cNvSpPr>
          <p:nvPr/>
        </p:nvSpPr>
        <p:spPr>
          <a:xfrm>
            <a:off x="3286116" y="3143248"/>
            <a:ext cx="2428892" cy="3038484"/>
          </a:xfrm>
          <a:prstGeom prst="rect">
            <a:avLst/>
          </a:prstGeom>
        </p:spPr>
        <p:txBody>
          <a:bodyPr vert="horz">
            <a:normAutofit/>
          </a:bodyPr>
          <a:lstStyle/>
          <a:p>
            <a:pPr marL="342900" marR="0" lvl="0" indent="-342900" algn="ctr" defTabSz="914400" rtl="0" eaLnBrk="1" fontAlgn="auto" latinLnBrk="0" hangingPunct="1">
              <a:lnSpc>
                <a:spcPct val="100000"/>
              </a:lnSpc>
              <a:spcBef>
                <a:spcPct val="20000"/>
              </a:spcBef>
              <a:spcAft>
                <a:spcPts val="0"/>
              </a:spcAft>
              <a:buClr>
                <a:schemeClr val="accent1"/>
              </a:buClr>
              <a:buSzPct val="85000"/>
              <a:buFont typeface="Wingdings 2"/>
              <a:buAutoNum type="arabicParenR"/>
              <a:tabLst/>
              <a:defRPr/>
            </a:pPr>
            <a:endParaRPr kumimoji="0" lang="ru-RU" sz="1600" b="1" i="0" u="none" strike="noStrike" kern="1200" cap="all" spc="250" normalizeH="0" baseline="0" noProof="0" dirty="0">
              <a:ln>
                <a:noFill/>
              </a:ln>
              <a:solidFill>
                <a:schemeClr val="tx2"/>
              </a:solidFill>
              <a:effectLst/>
              <a:uLnTx/>
              <a:uFillTx/>
              <a:latin typeface="+mn-lt"/>
              <a:ea typeface="+mn-ea"/>
              <a:cs typeface="+mn-cs"/>
            </a:endParaRPr>
          </a:p>
        </p:txBody>
      </p:sp>
      <p:sp>
        <p:nvSpPr>
          <p:cNvPr id="7" name="Подзаголовок 2"/>
          <p:cNvSpPr txBox="1">
            <a:spLocks/>
          </p:cNvSpPr>
          <p:nvPr/>
        </p:nvSpPr>
        <p:spPr>
          <a:xfrm>
            <a:off x="4795840" y="3544093"/>
            <a:ext cx="3947900" cy="2637639"/>
          </a:xfrm>
          <a:prstGeom prst="rect">
            <a:avLst/>
          </a:prstGeom>
          <a:ln/>
        </p:spPr>
        <p:style>
          <a:lnRef idx="1">
            <a:schemeClr val="accent2"/>
          </a:lnRef>
          <a:fillRef idx="2">
            <a:schemeClr val="accent2"/>
          </a:fillRef>
          <a:effectRef idx="1">
            <a:schemeClr val="accent2"/>
          </a:effectRef>
          <a:fontRef idx="minor">
            <a:schemeClr val="dk1"/>
          </a:fontRef>
        </p:style>
        <p:txBody>
          <a:bodyPr vert="horz" lIns="91440" tIns="45720" rIns="91440" bIns="45720" rtlCol="0">
            <a:normAutofit/>
          </a:bodyPr>
          <a:lstStyle/>
          <a:p>
            <a:pPr lvl="0" algn="ctr"/>
            <a:endParaRPr lang="en-US" sz="2400" dirty="0" smtClean="0">
              <a:solidFill>
                <a:schemeClr val="tx1"/>
              </a:solidFill>
              <a:latin typeface="Times New Roman" panose="02020603050405020304" pitchFamily="18" charset="0"/>
              <a:cs typeface="Times New Roman" pitchFamily="18" charset="0"/>
            </a:endParaRPr>
          </a:p>
          <a:p>
            <a:pPr lvl="0" algn="ctr"/>
            <a:r>
              <a:rPr lang="ru-RU" sz="2400" dirty="0" smtClean="0">
                <a:solidFill>
                  <a:schemeClr val="tx1"/>
                </a:solidFill>
                <a:latin typeface="Times New Roman" panose="02020603050405020304" pitchFamily="18" charset="0"/>
                <a:cs typeface="Times New Roman" pitchFamily="18" charset="0"/>
              </a:rPr>
              <a:t>Дооборудование </a:t>
            </a:r>
            <a:r>
              <a:rPr lang="ru-RU" sz="2400" dirty="0">
                <a:solidFill>
                  <a:schemeClr val="tx1"/>
                </a:solidFill>
                <a:latin typeface="Times New Roman" panose="02020603050405020304" pitchFamily="18" charset="0"/>
                <a:cs typeface="Times New Roman" pitchFamily="18" charset="0"/>
              </a:rPr>
              <a:t>объектов АИИС КУЭ </a:t>
            </a:r>
            <a:r>
              <a:rPr lang="ru-RU" sz="2400" dirty="0" smtClean="0">
                <a:solidFill>
                  <a:schemeClr val="tx1"/>
                </a:solidFill>
                <a:latin typeface="Times New Roman" panose="02020603050405020304" pitchFamily="18" charset="0"/>
                <a:cs typeface="Times New Roman" pitchFamily="18" charset="0"/>
              </a:rPr>
              <a:t>в р.п.Чердаклы</a:t>
            </a:r>
            <a:endParaRPr lang="ru-RU" sz="2400" dirty="0">
              <a:solidFill>
                <a:schemeClr val="tx1"/>
              </a:solidFill>
              <a:latin typeface="Times New Roman" panose="02020603050405020304" pitchFamily="18" charset="0"/>
              <a:cs typeface="Times New Roman" pitchFamily="18" charset="0"/>
            </a:endParaRPr>
          </a:p>
          <a:p>
            <a:pPr lvl="0" algn="ctr"/>
            <a:r>
              <a:rPr lang="ru-RU" sz="2400" dirty="0" smtClean="0">
                <a:solidFill>
                  <a:schemeClr val="tx1"/>
                </a:solidFill>
                <a:latin typeface="Times New Roman" panose="02020603050405020304" pitchFamily="18" charset="0"/>
                <a:cs typeface="Times New Roman" pitchFamily="18" charset="0"/>
              </a:rPr>
              <a:t>Чердаклинского района (1047 узлов </a:t>
            </a:r>
            <a:r>
              <a:rPr lang="ru-RU" sz="2400" dirty="0">
                <a:solidFill>
                  <a:schemeClr val="tx1"/>
                </a:solidFill>
                <a:latin typeface="Times New Roman" panose="02020603050405020304" pitchFamily="18" charset="0"/>
                <a:cs typeface="Times New Roman" pitchFamily="18" charset="0"/>
              </a:rPr>
              <a:t>учёта)</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2400" b="0"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sp>
        <p:nvSpPr>
          <p:cNvPr id="4" name="Прямоугольник 3"/>
          <p:cNvSpPr/>
          <p:nvPr/>
        </p:nvSpPr>
        <p:spPr>
          <a:xfrm>
            <a:off x="1180801" y="2260772"/>
            <a:ext cx="2386359" cy="492443"/>
          </a:xfrm>
          <a:prstGeom prst="rect">
            <a:avLst/>
          </a:prstGeom>
        </p:spPr>
        <p:txBody>
          <a:bodyPr wrap="none">
            <a:spAutoFit/>
          </a:bodyPr>
          <a:lstStyle/>
          <a:p>
            <a:pPr lvl="0">
              <a:spcBef>
                <a:spcPct val="20000"/>
              </a:spcBef>
            </a:pPr>
            <a:r>
              <a:rPr lang="ru-RU" sz="2600" b="1" dirty="0" smtClean="0">
                <a:solidFill>
                  <a:prstClr val="black"/>
                </a:solidFill>
                <a:latin typeface="Times New Roman" pitchFamily="18" charset="0"/>
                <a:cs typeface="Times New Roman" pitchFamily="18" charset="0"/>
              </a:rPr>
              <a:t>15,2</a:t>
            </a:r>
            <a:r>
              <a:rPr lang="en-US" sz="2600" b="1" dirty="0" smtClean="0">
                <a:solidFill>
                  <a:prstClr val="black"/>
                </a:solidFill>
                <a:latin typeface="Times New Roman" pitchFamily="18" charset="0"/>
                <a:cs typeface="Times New Roman" pitchFamily="18" charset="0"/>
              </a:rPr>
              <a:t>0</a:t>
            </a:r>
            <a:r>
              <a:rPr lang="ru-RU" sz="2600" b="1" dirty="0" smtClean="0">
                <a:solidFill>
                  <a:prstClr val="black"/>
                </a:solidFill>
                <a:latin typeface="Times New Roman" pitchFamily="18" charset="0"/>
                <a:cs typeface="Times New Roman" pitchFamily="18" charset="0"/>
              </a:rPr>
              <a:t> </a:t>
            </a:r>
            <a:r>
              <a:rPr lang="ru-RU" sz="2600" b="1" dirty="0">
                <a:solidFill>
                  <a:prstClr val="black"/>
                </a:solidFill>
                <a:latin typeface="Times New Roman" pitchFamily="18" charset="0"/>
                <a:cs typeface="Times New Roman" pitchFamily="18" charset="0"/>
              </a:rPr>
              <a:t>млн.руб</a:t>
            </a:r>
            <a:r>
              <a:rPr lang="ru-RU" sz="2600" dirty="0">
                <a:solidFill>
                  <a:prstClr val="black"/>
                </a:solidFill>
                <a:latin typeface="Times New Roman" pitchFamily="18" charset="0"/>
                <a:cs typeface="Times New Roman" pitchFamily="18" charset="0"/>
              </a:rPr>
              <a:t>. </a:t>
            </a:r>
          </a:p>
        </p:txBody>
      </p:sp>
      <p:sp>
        <p:nvSpPr>
          <p:cNvPr id="5" name="Прямоугольник 4"/>
          <p:cNvSpPr/>
          <p:nvPr/>
        </p:nvSpPr>
        <p:spPr>
          <a:xfrm>
            <a:off x="5580112" y="2284254"/>
            <a:ext cx="2386359" cy="492443"/>
          </a:xfrm>
          <a:prstGeom prst="rect">
            <a:avLst/>
          </a:prstGeom>
        </p:spPr>
        <p:txBody>
          <a:bodyPr wrap="none">
            <a:spAutoFit/>
          </a:bodyPr>
          <a:lstStyle/>
          <a:p>
            <a:pPr lvl="0"/>
            <a:r>
              <a:rPr lang="ru-RU" sz="2600" b="1" dirty="0" smtClean="0">
                <a:solidFill>
                  <a:prstClr val="black"/>
                </a:solidFill>
                <a:latin typeface="Times New Roman" pitchFamily="18" charset="0"/>
                <a:cs typeface="Times New Roman" pitchFamily="18" charset="0"/>
              </a:rPr>
              <a:t>18,</a:t>
            </a:r>
            <a:r>
              <a:rPr lang="en-US" sz="2600" b="1" dirty="0" smtClean="0">
                <a:solidFill>
                  <a:prstClr val="black"/>
                </a:solidFill>
                <a:latin typeface="Times New Roman" pitchFamily="18" charset="0"/>
                <a:cs typeface="Times New Roman" pitchFamily="18" charset="0"/>
              </a:rPr>
              <a:t>75</a:t>
            </a:r>
            <a:r>
              <a:rPr lang="ru-RU" sz="2600" b="1" dirty="0" smtClean="0">
                <a:solidFill>
                  <a:prstClr val="black"/>
                </a:solidFill>
                <a:latin typeface="Times New Roman" pitchFamily="18" charset="0"/>
                <a:cs typeface="Times New Roman" pitchFamily="18" charset="0"/>
              </a:rPr>
              <a:t> </a:t>
            </a:r>
            <a:r>
              <a:rPr lang="ru-RU" sz="2600" b="1" dirty="0">
                <a:solidFill>
                  <a:prstClr val="black"/>
                </a:solidFill>
                <a:latin typeface="Times New Roman" pitchFamily="18" charset="0"/>
                <a:cs typeface="Times New Roman" pitchFamily="18" charset="0"/>
              </a:rPr>
              <a:t>млн.руб</a:t>
            </a:r>
            <a:r>
              <a:rPr lang="ru-RU" sz="2600" dirty="0">
                <a:solidFill>
                  <a:prstClr val="black"/>
                </a:solidFill>
                <a:latin typeface="Times New Roman" pitchFamily="18" charset="0"/>
                <a:cs typeface="Times New Roman" pitchFamily="18" charset="0"/>
              </a:rPr>
              <a:t>. </a:t>
            </a:r>
          </a:p>
        </p:txBody>
      </p:sp>
      <p:sp>
        <p:nvSpPr>
          <p:cNvPr id="9" name="Стрелка вниз 8"/>
          <p:cNvSpPr/>
          <p:nvPr/>
        </p:nvSpPr>
        <p:spPr>
          <a:xfrm>
            <a:off x="634155" y="2898646"/>
            <a:ext cx="3312938" cy="489204"/>
          </a:xfrm>
          <a:prstGeom prst="downArrow">
            <a:avLst>
              <a:gd name="adj1" fmla="val 50000"/>
              <a:gd name="adj2" fmla="val 51747"/>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p>
        </p:txBody>
      </p:sp>
      <p:sp>
        <p:nvSpPr>
          <p:cNvPr id="13" name="Стрелка вниз 12"/>
          <p:cNvSpPr/>
          <p:nvPr/>
        </p:nvSpPr>
        <p:spPr>
          <a:xfrm>
            <a:off x="5149754" y="2881312"/>
            <a:ext cx="3080362" cy="489204"/>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p>
        </p:txBody>
      </p:sp>
    </p:spTree>
  </p:cSld>
  <p:clrMapOvr>
    <a:masterClrMapping/>
  </p:clrMapOvr>
  <p:transition>
    <p:pull dir="l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normAutofit/>
          </a:bodyPr>
          <a:lstStyle/>
          <a:p>
            <a:r>
              <a:rPr lang="ru-RU" sz="2800" dirty="0">
                <a:solidFill>
                  <a:schemeClr val="tx1"/>
                </a:solidFill>
                <a:latin typeface="Times New Roman" panose="02020603050405020304" pitchFamily="18" charset="0"/>
                <a:cs typeface="Times New Roman" panose="02020603050405020304" pitchFamily="18" charset="0"/>
              </a:rPr>
              <a:t>Счетчики имеют расширенные функциональные возможности и позволяют:</a:t>
            </a:r>
          </a:p>
        </p:txBody>
      </p:sp>
      <p:sp>
        <p:nvSpPr>
          <p:cNvPr id="3" name="Объект 2"/>
          <p:cNvSpPr>
            <a:spLocks noGrp="1"/>
          </p:cNvSpPr>
          <p:nvPr>
            <p:ph idx="1"/>
          </p:nvPr>
        </p:nvSpPr>
        <p:spPr/>
        <p:txBody>
          <a:bodyPr>
            <a:noAutofit/>
          </a:bodyPr>
          <a:lstStyle/>
          <a:p>
            <a:pPr marL="0" indent="0">
              <a:buNone/>
            </a:pPr>
            <a:r>
              <a:rPr lang="ru-RU" sz="1600" b="1" i="1" dirty="0">
                <a:latin typeface="Times New Roman" panose="02020603050405020304" pitchFamily="18" charset="0"/>
                <a:cs typeface="Times New Roman" panose="02020603050405020304" pitchFamily="18" charset="0"/>
              </a:rPr>
              <a:t>ПОТРЕБИТЕЛЮ</a:t>
            </a:r>
            <a:r>
              <a:rPr lang="ru-RU" sz="1600" b="1" dirty="0">
                <a:latin typeface="Times New Roman" panose="02020603050405020304" pitchFamily="18" charset="0"/>
                <a:cs typeface="Times New Roman" panose="02020603050405020304" pitchFamily="18" charset="0"/>
              </a:rPr>
              <a:t>:</a:t>
            </a:r>
          </a:p>
          <a:p>
            <a:pPr marL="0" indent="0">
              <a:buNone/>
            </a:pPr>
            <a:r>
              <a:rPr lang="ru-RU" sz="1600" dirty="0" smtClean="0">
                <a:latin typeface="Times New Roman" panose="02020603050405020304" pitchFamily="18" charset="0"/>
                <a:cs typeface="Times New Roman" panose="02020603050405020304" pitchFamily="18" charset="0"/>
              </a:rPr>
              <a:t>         •</a:t>
            </a:r>
            <a:r>
              <a:rPr lang="ru-RU" sz="1600" dirty="0">
                <a:latin typeface="Times New Roman" panose="02020603050405020304" pitchFamily="18" charset="0"/>
                <a:cs typeface="Times New Roman" panose="02020603050405020304" pitchFamily="18" charset="0"/>
              </a:rPr>
              <a:t>Контролировать потребление электроэнергии с учетом развитой структуры тарифов.</a:t>
            </a:r>
          </a:p>
          <a:p>
            <a:pPr marL="0" indent="0">
              <a:buNone/>
            </a:pPr>
            <a:r>
              <a:rPr lang="ru-RU" sz="1600" dirty="0" smtClean="0">
                <a:latin typeface="Times New Roman" panose="02020603050405020304" pitchFamily="18" charset="0"/>
                <a:cs typeface="Times New Roman" panose="02020603050405020304" pitchFamily="18" charset="0"/>
              </a:rPr>
              <a:t>         •</a:t>
            </a:r>
            <a:r>
              <a:rPr lang="ru-RU" sz="1600" dirty="0">
                <a:latin typeface="Times New Roman" panose="02020603050405020304" pitchFamily="18" charset="0"/>
                <a:cs typeface="Times New Roman" panose="02020603050405020304" pitchFamily="18" charset="0"/>
              </a:rPr>
              <a:t>Следить за состоянием взаиморасчетов с компанией-поставщиком электроэнергии.</a:t>
            </a:r>
          </a:p>
          <a:p>
            <a:pPr marL="0" indent="0">
              <a:buNone/>
            </a:pPr>
            <a:r>
              <a:rPr lang="ru-RU" sz="1600" dirty="0" smtClean="0">
                <a:latin typeface="Times New Roman" panose="02020603050405020304" pitchFamily="18" charset="0"/>
                <a:cs typeface="Times New Roman" panose="02020603050405020304" pitchFamily="18" charset="0"/>
              </a:rPr>
              <a:t>При </a:t>
            </a:r>
            <a:r>
              <a:rPr lang="ru-RU" sz="1600" dirty="0">
                <a:latin typeface="Times New Roman" panose="02020603050405020304" pitchFamily="18" charset="0"/>
                <a:cs typeface="Times New Roman" panose="02020603050405020304" pitchFamily="18" charset="0"/>
              </a:rPr>
              <a:t>этом, счетчики поддерживают любой режим работы - как с предоплатой, так и </a:t>
            </a:r>
            <a:r>
              <a:rPr lang="ru-RU" sz="1600" dirty="0" smtClean="0">
                <a:latin typeface="Times New Roman" panose="02020603050405020304" pitchFamily="18" charset="0"/>
                <a:cs typeface="Times New Roman" panose="02020603050405020304" pitchFamily="18" charset="0"/>
              </a:rPr>
              <a:t>в          кредит</a:t>
            </a:r>
            <a:r>
              <a:rPr lang="ru-RU" sz="1600" dirty="0">
                <a:latin typeface="Times New Roman" panose="02020603050405020304" pitchFamily="18" charset="0"/>
                <a:cs typeface="Times New Roman" panose="02020603050405020304" pitchFamily="18" charset="0"/>
              </a:rPr>
              <a:t>. Режим работы с предоплатой не требует установки в счетчик </a:t>
            </a:r>
            <a:r>
              <a:rPr lang="ru-RU" sz="1600" dirty="0" smtClean="0">
                <a:latin typeface="Times New Roman" panose="02020603050405020304" pitchFamily="18" charset="0"/>
                <a:cs typeface="Times New Roman" panose="02020603050405020304" pitchFamily="18" charset="0"/>
              </a:rPr>
              <a:t>специальных карт,                так </a:t>
            </a:r>
            <a:r>
              <a:rPr lang="ru-RU" sz="1600" dirty="0">
                <a:latin typeface="Times New Roman" panose="02020603050405020304" pitchFamily="18" charset="0"/>
                <a:cs typeface="Times New Roman" panose="02020603050405020304" pitchFamily="18" charset="0"/>
              </a:rPr>
              <a:t>как вся необходимая для расчетов информация поступает по каналам связи</a:t>
            </a:r>
          </a:p>
          <a:p>
            <a:pPr marL="0" indent="0">
              <a:buNone/>
            </a:pPr>
            <a:r>
              <a:rPr lang="ru-RU" sz="1600" dirty="0" smtClean="0">
                <a:latin typeface="Times New Roman" panose="02020603050405020304" pitchFamily="18" charset="0"/>
                <a:cs typeface="Times New Roman" panose="02020603050405020304" pitchFamily="18" charset="0"/>
              </a:rPr>
              <a:t>          •</a:t>
            </a:r>
            <a:r>
              <a:rPr lang="ru-RU" sz="1600" dirty="0">
                <a:latin typeface="Times New Roman" panose="02020603050405020304" pitchFamily="18" charset="0"/>
                <a:cs typeface="Times New Roman" panose="02020603050405020304" pitchFamily="18" charset="0"/>
              </a:rPr>
              <a:t>Получать сведения об аварийном состоянии собственной сети с </a:t>
            </a:r>
            <a:r>
              <a:rPr lang="ru-RU" sz="1600" dirty="0" smtClean="0">
                <a:latin typeface="Times New Roman" panose="02020603050405020304" pitchFamily="18" charset="0"/>
                <a:cs typeface="Times New Roman" panose="02020603050405020304" pitchFamily="18" charset="0"/>
              </a:rPr>
              <a:t>возможностью                срабатывания </a:t>
            </a:r>
            <a:r>
              <a:rPr lang="ru-RU" sz="1600" dirty="0">
                <a:latin typeface="Times New Roman" panose="02020603050405020304" pitchFamily="18" charset="0"/>
                <a:cs typeface="Times New Roman" panose="02020603050405020304" pitchFamily="18" charset="0"/>
              </a:rPr>
              <a:t>встроенной автоматической </a:t>
            </a:r>
            <a:r>
              <a:rPr lang="ru-RU" sz="1600" dirty="0" smtClean="0">
                <a:latin typeface="Times New Roman" panose="02020603050405020304" pitchFamily="18" charset="0"/>
                <a:cs typeface="Times New Roman" panose="02020603050405020304" pitchFamily="18" charset="0"/>
              </a:rPr>
              <a:t>защиты</a:t>
            </a:r>
          </a:p>
          <a:p>
            <a:pPr marL="0" indent="0">
              <a:buNone/>
            </a:pPr>
            <a:endParaRPr lang="ru-RU" sz="1600" dirty="0">
              <a:latin typeface="Times New Roman" panose="02020603050405020304" pitchFamily="18" charset="0"/>
              <a:cs typeface="Times New Roman" panose="02020603050405020304" pitchFamily="18" charset="0"/>
            </a:endParaRPr>
          </a:p>
          <a:p>
            <a:pPr marL="0" indent="0">
              <a:buNone/>
            </a:pPr>
            <a:r>
              <a:rPr lang="ru-RU" sz="1600" b="1" i="1" dirty="0">
                <a:latin typeface="Times New Roman" panose="02020603050405020304" pitchFamily="18" charset="0"/>
                <a:cs typeface="Times New Roman" panose="02020603050405020304" pitchFamily="18" charset="0"/>
              </a:rPr>
              <a:t>ЭНЕРГОКОМПАНИИ</a:t>
            </a:r>
            <a:r>
              <a:rPr lang="ru-RU" sz="1600" b="1" dirty="0">
                <a:latin typeface="Times New Roman" panose="02020603050405020304" pitchFamily="18" charset="0"/>
                <a:cs typeface="Times New Roman" panose="02020603050405020304" pitchFamily="18" charset="0"/>
              </a:rPr>
              <a:t>:</a:t>
            </a:r>
          </a:p>
          <a:p>
            <a:pPr marL="0" indent="0">
              <a:buNone/>
            </a:pPr>
            <a:r>
              <a:rPr lang="ru-RU" sz="1600" dirty="0" smtClean="0">
                <a:latin typeface="Times New Roman" panose="02020603050405020304" pitchFamily="18" charset="0"/>
                <a:cs typeface="Times New Roman" panose="02020603050405020304" pitchFamily="18" charset="0"/>
              </a:rPr>
              <a:t>          •</a:t>
            </a:r>
            <a:r>
              <a:rPr lang="ru-RU" sz="1600" dirty="0">
                <a:latin typeface="Times New Roman" panose="02020603050405020304" pitchFamily="18" charset="0"/>
                <a:cs typeface="Times New Roman" panose="02020603050405020304" pitchFamily="18" charset="0"/>
              </a:rPr>
              <a:t>Накапливать данные о потреблении, используя удаленный доступ к счётчикам </a:t>
            </a:r>
            <a:r>
              <a:rPr lang="ru-RU" sz="1600" dirty="0" smtClean="0">
                <a:latin typeface="Times New Roman" panose="02020603050405020304" pitchFamily="18" charset="0"/>
                <a:cs typeface="Times New Roman" panose="02020603050405020304" pitchFamily="18" charset="0"/>
              </a:rPr>
              <a:t>по              каналам </a:t>
            </a:r>
            <a:r>
              <a:rPr lang="ru-RU" sz="1600" dirty="0">
                <a:latin typeface="Times New Roman" panose="02020603050405020304" pitchFamily="18" charset="0"/>
                <a:cs typeface="Times New Roman" panose="02020603050405020304" pitchFamily="18" charset="0"/>
              </a:rPr>
              <a:t>связи</a:t>
            </a:r>
          </a:p>
          <a:p>
            <a:pPr marL="0" indent="0">
              <a:buNone/>
            </a:pPr>
            <a:r>
              <a:rPr lang="ru-RU" sz="1600" dirty="0" smtClean="0">
                <a:latin typeface="Times New Roman" panose="02020603050405020304" pitchFamily="18" charset="0"/>
                <a:cs typeface="Times New Roman" panose="02020603050405020304" pitchFamily="18" charset="0"/>
              </a:rPr>
              <a:t>          •</a:t>
            </a:r>
            <a:r>
              <a:rPr lang="ru-RU" sz="1600" dirty="0">
                <a:latin typeface="Times New Roman" panose="02020603050405020304" pitchFamily="18" charset="0"/>
                <a:cs typeface="Times New Roman" panose="02020603050405020304" pitchFamily="18" charset="0"/>
              </a:rPr>
              <a:t>Контролировать и синхронизировать работу счётчиков. Следить за состоянием </a:t>
            </a:r>
            <a:r>
              <a:rPr lang="ru-RU" sz="1600" dirty="0" smtClean="0">
                <a:latin typeface="Times New Roman" panose="02020603050405020304" pitchFamily="18" charset="0"/>
                <a:cs typeface="Times New Roman" panose="02020603050405020304" pitchFamily="18" charset="0"/>
              </a:rPr>
              <a:t>сети               потребления </a:t>
            </a:r>
            <a:r>
              <a:rPr lang="ru-RU" sz="1600" dirty="0">
                <a:latin typeface="Times New Roman" panose="02020603050405020304" pitchFamily="18" charset="0"/>
                <a:cs typeface="Times New Roman" panose="02020603050405020304" pitchFamily="18" charset="0"/>
              </a:rPr>
              <a:t>и сети передачи данных</a:t>
            </a:r>
          </a:p>
          <a:p>
            <a:pPr marL="0" indent="0">
              <a:buNone/>
            </a:pPr>
            <a:r>
              <a:rPr lang="ru-RU" sz="1600" dirty="0" smtClean="0">
                <a:latin typeface="Times New Roman" panose="02020603050405020304" pitchFamily="18" charset="0"/>
                <a:cs typeface="Times New Roman" panose="02020603050405020304" pitchFamily="18" charset="0"/>
              </a:rPr>
              <a:t>          •</a:t>
            </a:r>
            <a:r>
              <a:rPr lang="ru-RU" sz="1600" dirty="0">
                <a:latin typeface="Times New Roman" panose="02020603050405020304" pitchFamily="18" charset="0"/>
                <a:cs typeface="Times New Roman" panose="02020603050405020304" pitchFamily="18" charset="0"/>
              </a:rPr>
              <a:t>Осуществлять эффективную политику управления потреблением, исходя </a:t>
            </a:r>
            <a:r>
              <a:rPr lang="ru-RU" sz="1600" dirty="0" smtClean="0">
                <a:latin typeface="Times New Roman" panose="02020603050405020304" pitchFamily="18" charset="0"/>
                <a:cs typeface="Times New Roman" panose="02020603050405020304" pitchFamily="18" charset="0"/>
              </a:rPr>
              <a:t>из                соблюдения </a:t>
            </a:r>
            <a:r>
              <a:rPr lang="ru-RU" sz="1600" dirty="0">
                <a:latin typeface="Times New Roman" panose="02020603050405020304" pitchFamily="18" charset="0"/>
                <a:cs typeface="Times New Roman" panose="02020603050405020304" pitchFamily="18" charset="0"/>
              </a:rPr>
              <a:t>клиентами условий договора</a:t>
            </a:r>
          </a:p>
        </p:txBody>
      </p:sp>
    </p:spTree>
    <p:extLst>
      <p:ext uri="{BB962C8B-B14F-4D97-AF65-F5344CB8AC3E}">
        <p14:creationId xmlns:p14="http://schemas.microsoft.com/office/powerpoint/2010/main" xmlns="" val="24486776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0648"/>
            <a:ext cx="8229600" cy="1143000"/>
          </a:xfrm>
        </p:spPr>
        <p:style>
          <a:lnRef idx="1">
            <a:schemeClr val="accent3"/>
          </a:lnRef>
          <a:fillRef idx="2">
            <a:schemeClr val="accent3"/>
          </a:fillRef>
          <a:effectRef idx="1">
            <a:schemeClr val="accent3"/>
          </a:effectRef>
          <a:fontRef idx="minor">
            <a:schemeClr val="dk1"/>
          </a:fontRef>
        </p:style>
        <p:txBody>
          <a:bodyPr/>
          <a:lstStyle/>
          <a:p>
            <a:r>
              <a:rPr lang="ru-RU" dirty="0">
                <a:solidFill>
                  <a:schemeClr val="tx1"/>
                </a:solidFill>
                <a:latin typeface="Times New Roman" panose="02020603050405020304" pitchFamily="18" charset="0"/>
                <a:cs typeface="Times New Roman" panose="02020603050405020304" pitchFamily="18" charset="0"/>
              </a:rPr>
              <a:t>Календарные часы</a:t>
            </a:r>
          </a:p>
        </p:txBody>
      </p:sp>
      <p:sp>
        <p:nvSpPr>
          <p:cNvPr id="3" name="Объект 2"/>
          <p:cNvSpPr>
            <a:spLocks noGrp="1"/>
          </p:cNvSpPr>
          <p:nvPr>
            <p:ph idx="1"/>
          </p:nvPr>
        </p:nvSpPr>
        <p:spPr/>
        <p:txBody>
          <a:bodyPr>
            <a:normAutofit fontScale="62500" lnSpcReduction="20000"/>
          </a:bodyPr>
          <a:lstStyle/>
          <a:p>
            <a:pPr marL="0" indent="0">
              <a:buNone/>
            </a:pPr>
            <a:r>
              <a:rPr lang="ru-RU" dirty="0"/>
              <a:t>Счётчики снабжены календарными часами, </a:t>
            </a:r>
            <a:r>
              <a:rPr lang="ru-RU" dirty="0" smtClean="0"/>
              <a:t>то есть </a:t>
            </a:r>
            <a:r>
              <a:rPr lang="ru-RU" dirty="0"/>
              <a:t>все формируемые данные </a:t>
            </a:r>
            <a:r>
              <a:rPr lang="ru-RU" dirty="0" smtClean="0"/>
              <a:t>содержат метки </a:t>
            </a:r>
            <a:r>
              <a:rPr lang="ru-RU" dirty="0"/>
              <a:t>времени.</a:t>
            </a:r>
          </a:p>
          <a:p>
            <a:r>
              <a:rPr lang="ru-RU" dirty="0"/>
              <a:t>Это позволяет вести многотарифный </a:t>
            </a:r>
            <a:r>
              <a:rPr lang="ru-RU" dirty="0" smtClean="0"/>
              <a:t>учёт потребления</a:t>
            </a:r>
            <a:r>
              <a:rPr lang="ru-RU" dirty="0"/>
              <a:t>, измерять </a:t>
            </a:r>
            <a:r>
              <a:rPr lang="ru-RU" dirty="0" smtClean="0"/>
              <a:t>потребление в определённые </a:t>
            </a:r>
            <a:r>
              <a:rPr lang="ru-RU" dirty="0"/>
              <a:t>промежутки времени, а также</a:t>
            </a:r>
          </a:p>
          <a:p>
            <a:pPr marL="0" indent="0">
              <a:buNone/>
            </a:pPr>
            <a:r>
              <a:rPr lang="ru-RU" dirty="0"/>
              <a:t>вычислять интервалы, в течение которых</a:t>
            </a:r>
          </a:p>
          <a:p>
            <a:pPr marL="0" indent="0">
              <a:buNone/>
            </a:pPr>
            <a:r>
              <a:rPr lang="ru-RU" dirty="0"/>
              <a:t>имелись какие-либо особенности в</a:t>
            </a:r>
          </a:p>
          <a:p>
            <a:pPr marL="0" indent="0">
              <a:buNone/>
            </a:pPr>
            <a:r>
              <a:rPr lang="ru-RU" dirty="0"/>
              <a:t>потреблении. </a:t>
            </a:r>
            <a:endParaRPr lang="ru-RU" dirty="0" smtClean="0"/>
          </a:p>
          <a:p>
            <a:r>
              <a:rPr lang="ru-RU" dirty="0" smtClean="0"/>
              <a:t>Ход </a:t>
            </a:r>
            <a:r>
              <a:rPr lang="ru-RU" dirty="0"/>
              <a:t>часов регулярно</a:t>
            </a:r>
          </a:p>
          <a:p>
            <a:pPr marL="0" indent="0">
              <a:buNone/>
            </a:pPr>
            <a:r>
              <a:rPr lang="ru-RU" dirty="0"/>
              <a:t>синхронизируется с </a:t>
            </a:r>
            <a:r>
              <a:rPr lang="ru-RU" dirty="0" smtClean="0"/>
              <a:t>часами</a:t>
            </a:r>
          </a:p>
          <a:p>
            <a:pPr marL="0" indent="0">
              <a:buNone/>
            </a:pPr>
            <a:r>
              <a:rPr lang="ru-RU" dirty="0" smtClean="0"/>
              <a:t>маршрутизатора, который</a:t>
            </a:r>
            <a:r>
              <a:rPr lang="ru-RU" dirty="0"/>
              <a:t>, в свою </a:t>
            </a:r>
            <a:endParaRPr lang="ru-RU" dirty="0" smtClean="0"/>
          </a:p>
          <a:p>
            <a:pPr marL="0" indent="0">
              <a:buNone/>
            </a:pPr>
            <a:r>
              <a:rPr lang="ru-RU" dirty="0" smtClean="0"/>
              <a:t>очередь</a:t>
            </a:r>
            <a:r>
              <a:rPr lang="ru-RU" dirty="0"/>
              <a:t>, </a:t>
            </a:r>
            <a:r>
              <a:rPr lang="ru-RU" dirty="0" smtClean="0"/>
              <a:t>синхронизирует часы </a:t>
            </a:r>
            <a:r>
              <a:rPr lang="ru-RU" dirty="0"/>
              <a:t>с точным </a:t>
            </a:r>
            <a:endParaRPr lang="ru-RU" dirty="0" smtClean="0"/>
          </a:p>
          <a:p>
            <a:pPr marL="0" indent="0">
              <a:buNone/>
            </a:pPr>
            <a:r>
              <a:rPr lang="ru-RU" dirty="0" smtClean="0"/>
              <a:t>временем </a:t>
            </a:r>
            <a:r>
              <a:rPr lang="ru-RU" dirty="0"/>
              <a:t>Центра. </a:t>
            </a:r>
            <a:endParaRPr lang="ru-RU" dirty="0" smtClean="0"/>
          </a:p>
          <a:p>
            <a:r>
              <a:rPr lang="ru-RU" dirty="0" smtClean="0"/>
              <a:t>Счётчики оборудованы </a:t>
            </a:r>
            <a:r>
              <a:rPr lang="ru-RU" dirty="0"/>
              <a:t>устройством питания, </a:t>
            </a:r>
            <a:endParaRPr lang="ru-RU" dirty="0" smtClean="0"/>
          </a:p>
          <a:p>
            <a:pPr marL="0" indent="0">
              <a:buNone/>
            </a:pPr>
            <a:r>
              <a:rPr lang="ru-RU" dirty="0" smtClean="0"/>
              <a:t>которое поддерживает </a:t>
            </a:r>
            <a:r>
              <a:rPr lang="ru-RU" dirty="0"/>
              <a:t>ход часов при отсутствии</a:t>
            </a:r>
          </a:p>
          <a:p>
            <a:pPr marL="0" indent="0">
              <a:buNone/>
            </a:pPr>
            <a:r>
              <a:rPr lang="ru-RU" dirty="0"/>
              <a:t>напряжения в сети, в течение 2 часов.</a:t>
            </a: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84168" y="2780928"/>
            <a:ext cx="2664296" cy="2880320"/>
          </a:xfrm>
          <a:prstGeom prst="rect">
            <a:avLst/>
          </a:prstGeom>
          <a:ln/>
          <a:scene3d>
            <a:camera prst="orthographicFront"/>
            <a:lightRig rig="threePt" dir="t"/>
          </a:scene3d>
          <a:sp3d>
            <a:bevelT/>
          </a:sp3d>
        </p:spPr>
        <p:style>
          <a:lnRef idx="1">
            <a:schemeClr val="accent3"/>
          </a:lnRef>
          <a:fillRef idx="3">
            <a:schemeClr val="accent3"/>
          </a:fillRef>
          <a:effectRef idx="2">
            <a:schemeClr val="accent3"/>
          </a:effectRef>
          <a:fontRef idx="minor">
            <a:schemeClr val="lt1"/>
          </a:fontRef>
        </p:style>
      </p:pic>
    </p:spTree>
    <p:extLst>
      <p:ext uri="{BB962C8B-B14F-4D97-AF65-F5344CB8AC3E}">
        <p14:creationId xmlns:p14="http://schemas.microsoft.com/office/powerpoint/2010/main" xmlns="" val="12948627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r>
              <a:rPr lang="ru-RU" dirty="0">
                <a:solidFill>
                  <a:schemeClr val="tx1"/>
                </a:solidFill>
                <a:latin typeface="Times New Roman" panose="02020603050405020304" pitchFamily="18" charset="0"/>
                <a:cs typeface="Times New Roman" panose="02020603050405020304" pitchFamily="18" charset="0"/>
              </a:rPr>
              <a:t>Энергонезависимая память</a:t>
            </a:r>
          </a:p>
        </p:txBody>
      </p:sp>
      <p:sp>
        <p:nvSpPr>
          <p:cNvPr id="3" name="Объект 2"/>
          <p:cNvSpPr>
            <a:spLocks noGrp="1"/>
          </p:cNvSpPr>
          <p:nvPr>
            <p:ph idx="1"/>
          </p:nvPr>
        </p:nvSpPr>
        <p:spPr/>
        <p:txBody>
          <a:bodyPr>
            <a:normAutofit/>
          </a:bodyPr>
          <a:lstStyle/>
          <a:p>
            <a:r>
              <a:rPr lang="ru-RU" sz="2000" dirty="0">
                <a:latin typeface="Times New Roman" panose="02020603050405020304" pitchFamily="18" charset="0"/>
                <a:cs typeface="Times New Roman" panose="02020603050405020304" pitchFamily="18" charset="0"/>
              </a:rPr>
              <a:t>Все полученные и вычисленные счётчиком данные хранятся в </a:t>
            </a:r>
            <a:r>
              <a:rPr lang="ru-RU" sz="2000" dirty="0" smtClean="0">
                <a:latin typeface="Times New Roman" panose="02020603050405020304" pitchFamily="18" charset="0"/>
                <a:cs typeface="Times New Roman" panose="02020603050405020304" pitchFamily="18" charset="0"/>
              </a:rPr>
              <a:t>его энергонезависимой </a:t>
            </a:r>
            <a:r>
              <a:rPr lang="ru-RU" sz="2000" dirty="0">
                <a:latin typeface="Times New Roman" panose="02020603050405020304" pitchFamily="18" charset="0"/>
                <a:cs typeface="Times New Roman" panose="02020603050405020304" pitchFamily="18" charset="0"/>
              </a:rPr>
              <a:t>памяти и могут быть получены Центром по каналам связи.</a:t>
            </a:r>
          </a:p>
          <a:p>
            <a:r>
              <a:rPr lang="ru-RU" sz="2000" dirty="0">
                <a:latin typeface="Times New Roman" panose="02020603050405020304" pitchFamily="18" charset="0"/>
                <a:cs typeface="Times New Roman" panose="02020603050405020304" pitchFamily="18" charset="0"/>
              </a:rPr>
              <a:t>Длительность хранения данных в памяти определяется количеством и </a:t>
            </a:r>
            <a:r>
              <a:rPr lang="ru-RU" sz="2000" dirty="0" smtClean="0">
                <a:latin typeface="Times New Roman" panose="02020603050405020304" pitchFamily="18" charset="0"/>
                <a:cs typeface="Times New Roman" panose="02020603050405020304" pitchFamily="18" charset="0"/>
              </a:rPr>
              <a:t>типом данных </a:t>
            </a:r>
            <a:r>
              <a:rPr lang="ru-RU" sz="2000" dirty="0">
                <a:latin typeface="Times New Roman" panose="02020603050405020304" pitchFamily="18" charset="0"/>
                <a:cs typeface="Times New Roman" panose="02020603050405020304" pitchFamily="18" charset="0"/>
              </a:rPr>
              <a:t>подлежащих хранению. </a:t>
            </a:r>
            <a:endParaRPr lang="ru-RU" sz="2000" dirty="0" smtClean="0">
              <a:latin typeface="Times New Roman" panose="02020603050405020304" pitchFamily="18" charset="0"/>
              <a:cs typeface="Times New Roman" panose="02020603050405020304" pitchFamily="18" charset="0"/>
            </a:endParaRPr>
          </a:p>
          <a:p>
            <a:r>
              <a:rPr lang="ru-RU" sz="2000" dirty="0" smtClean="0">
                <a:latin typeface="Times New Roman" panose="02020603050405020304" pitchFamily="18" charset="0"/>
                <a:cs typeface="Times New Roman" panose="02020603050405020304" pitchFamily="18" charset="0"/>
              </a:rPr>
              <a:t>При </a:t>
            </a:r>
            <a:r>
              <a:rPr lang="ru-RU" sz="2000" dirty="0">
                <a:latin typeface="Times New Roman" panose="02020603050405020304" pitchFamily="18" charset="0"/>
                <a:cs typeface="Times New Roman" panose="02020603050405020304" pitchFamily="18" charset="0"/>
              </a:rPr>
              <a:t>увеличении количества данных срок </a:t>
            </a:r>
            <a:r>
              <a:rPr lang="ru-RU" sz="2000" dirty="0" smtClean="0">
                <a:latin typeface="Times New Roman" panose="02020603050405020304" pitchFamily="18" charset="0"/>
                <a:cs typeface="Times New Roman" panose="02020603050405020304" pitchFamily="18" charset="0"/>
              </a:rPr>
              <a:t>их хранения </a:t>
            </a:r>
            <a:r>
              <a:rPr lang="ru-RU" sz="2000" dirty="0">
                <a:latin typeface="Times New Roman" panose="02020603050405020304" pitchFamily="18" charset="0"/>
                <a:cs typeface="Times New Roman" panose="02020603050405020304" pitchFamily="18" charset="0"/>
              </a:rPr>
              <a:t>пропорционально уменьшается.</a:t>
            </a:r>
          </a:p>
          <a:p>
            <a:r>
              <a:rPr lang="ru-RU" sz="2000" dirty="0" smtClean="0">
                <a:latin typeface="Times New Roman" panose="02020603050405020304" pitchFamily="18" charset="0"/>
                <a:cs typeface="Times New Roman" panose="02020603050405020304" pitchFamily="18" charset="0"/>
              </a:rPr>
              <a:t>Память </a:t>
            </a:r>
            <a:r>
              <a:rPr lang="ru-RU" sz="2000" dirty="0">
                <a:latin typeface="Times New Roman" panose="02020603050405020304" pitchFamily="18" charset="0"/>
                <a:cs typeface="Times New Roman" panose="02020603050405020304" pitchFamily="18" charset="0"/>
              </a:rPr>
              <a:t>архива может быть </a:t>
            </a:r>
            <a:r>
              <a:rPr lang="ru-RU" sz="2000" dirty="0" smtClean="0">
                <a:latin typeface="Times New Roman" panose="02020603050405020304" pitchFamily="18" charset="0"/>
                <a:cs typeface="Times New Roman" panose="02020603050405020304" pitchFamily="18" charset="0"/>
              </a:rPr>
              <a:t>распределена</a:t>
            </a: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3197835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r>
              <a:rPr lang="ru-RU" dirty="0">
                <a:solidFill>
                  <a:schemeClr val="tx1"/>
                </a:solidFill>
                <a:latin typeface="Times New Roman" panose="02020603050405020304" pitchFamily="18" charset="0"/>
                <a:cs typeface="Times New Roman" panose="02020603050405020304" pitchFamily="18" charset="0"/>
              </a:rPr>
              <a:t>Маршрутизатор</a:t>
            </a:r>
          </a:p>
        </p:txBody>
      </p:sp>
      <p:pic>
        <p:nvPicPr>
          <p:cNvPr id="6146"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6732240" y="2348880"/>
            <a:ext cx="1872208" cy="2743380"/>
          </a:xfrm>
          <a:prstGeom prst="rect">
            <a:avLst/>
          </a:prstGeom>
          <a:noFill/>
          <a:ln>
            <a:noFill/>
          </a:ln>
          <a:effectLst>
            <a:softEdge rad="1270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Прямоугольник 3"/>
          <p:cNvSpPr/>
          <p:nvPr/>
        </p:nvSpPr>
        <p:spPr>
          <a:xfrm>
            <a:off x="459486" y="1844824"/>
            <a:ext cx="4572000" cy="2893100"/>
          </a:xfrm>
          <a:prstGeom prst="rect">
            <a:avLst/>
          </a:prstGeom>
        </p:spPr>
        <p:txBody>
          <a:bodyPr>
            <a:spAutoFit/>
          </a:bodyPr>
          <a:lstStyle/>
          <a:p>
            <a:r>
              <a:rPr lang="ru-RU" sz="1400" b="1" dirty="0">
                <a:latin typeface="Times New Roman" panose="02020603050405020304" pitchFamily="18" charset="0"/>
                <a:cs typeface="Times New Roman" panose="02020603050405020304" pitchFamily="18" charset="0"/>
              </a:rPr>
              <a:t>Маршрутизатор </a:t>
            </a:r>
            <a:r>
              <a:rPr lang="ru-RU" sz="1400" dirty="0">
                <a:latin typeface="Times New Roman" panose="02020603050405020304" pitchFamily="18" charset="0"/>
                <a:cs typeface="Times New Roman" panose="02020603050405020304" pitchFamily="18" charset="0"/>
              </a:rPr>
              <a:t>является</a:t>
            </a:r>
          </a:p>
          <a:p>
            <a:r>
              <a:rPr lang="ru-RU" sz="1400" dirty="0">
                <a:latin typeface="Times New Roman" panose="02020603050405020304" pitchFamily="18" charset="0"/>
                <a:cs typeface="Times New Roman" panose="02020603050405020304" pitchFamily="18" charset="0"/>
              </a:rPr>
              <a:t>устройством, входящим в состав</a:t>
            </a:r>
          </a:p>
          <a:p>
            <a:r>
              <a:rPr lang="ru-RU" sz="1400" dirty="0">
                <a:latin typeface="Times New Roman" panose="02020603050405020304" pitchFamily="18" charset="0"/>
                <a:cs typeface="Times New Roman" panose="02020603050405020304" pitchFamily="18" charset="0"/>
              </a:rPr>
              <a:t>оборудования автоматизированной</a:t>
            </a:r>
          </a:p>
          <a:p>
            <a:r>
              <a:rPr lang="ru-RU" sz="1400" dirty="0">
                <a:latin typeface="Times New Roman" panose="02020603050405020304" pitchFamily="18" charset="0"/>
                <a:cs typeface="Times New Roman" panose="02020603050405020304" pitchFamily="18" charset="0"/>
              </a:rPr>
              <a:t>системы учета электроэнергии и</a:t>
            </a:r>
          </a:p>
          <a:p>
            <a:r>
              <a:rPr lang="ru-RU" sz="1400" dirty="0">
                <a:latin typeface="Times New Roman" panose="02020603050405020304" pitchFamily="18" charset="0"/>
                <a:cs typeface="Times New Roman" panose="02020603050405020304" pitchFamily="18" charset="0"/>
              </a:rPr>
              <a:t>управления потреблением </a:t>
            </a:r>
            <a:r>
              <a:rPr lang="en-US" sz="1400" dirty="0">
                <a:latin typeface="Times New Roman" panose="02020603050405020304" pitchFamily="18" charset="0"/>
                <a:cs typeface="Times New Roman" panose="02020603050405020304" pitchFamily="18" charset="0"/>
              </a:rPr>
              <a:t>Smart IMS.</a:t>
            </a:r>
          </a:p>
          <a:p>
            <a:r>
              <a:rPr lang="ru-RU" sz="1400" dirty="0">
                <a:latin typeface="Times New Roman" panose="02020603050405020304" pitchFamily="18" charset="0"/>
                <a:cs typeface="Times New Roman" panose="02020603050405020304" pitchFamily="18" charset="0"/>
              </a:rPr>
              <a:t>Маршрутизатор обеспечивает транзит</a:t>
            </a:r>
          </a:p>
          <a:p>
            <a:r>
              <a:rPr lang="ru-RU" sz="1400" dirty="0">
                <a:latin typeface="Times New Roman" panose="02020603050405020304" pitchFamily="18" charset="0"/>
                <a:cs typeface="Times New Roman" panose="02020603050405020304" pitchFamily="18" charset="0"/>
              </a:rPr>
              <a:t>цифровых информационных потоков</a:t>
            </a:r>
          </a:p>
          <a:p>
            <a:r>
              <a:rPr lang="ru-RU" sz="1400" dirty="0">
                <a:latin typeface="Times New Roman" panose="02020603050405020304" pitchFamily="18" charset="0"/>
                <a:cs typeface="Times New Roman" panose="02020603050405020304" pitchFamily="18" charset="0"/>
              </a:rPr>
              <a:t>между Подсистемой сбора и передачи</a:t>
            </a:r>
          </a:p>
          <a:p>
            <a:r>
              <a:rPr lang="ru-RU" sz="1400" dirty="0">
                <a:latin typeface="Times New Roman" panose="02020603050405020304" pitchFamily="18" charset="0"/>
                <a:cs typeface="Times New Roman" panose="02020603050405020304" pitchFamily="18" charset="0"/>
              </a:rPr>
              <a:t>данных (ПСПД) и Центром </a:t>
            </a:r>
            <a:r>
              <a:rPr lang="ru-RU" sz="1400" dirty="0" err="1">
                <a:latin typeface="Times New Roman" panose="02020603050405020304" pitchFamily="18" charset="0"/>
                <a:cs typeface="Times New Roman" panose="02020603050405020304" pitchFamily="18" charset="0"/>
              </a:rPr>
              <a:t>Smart</a:t>
            </a:r>
            <a:r>
              <a:rPr lang="ru-RU" sz="1400" dirty="0">
                <a:latin typeface="Times New Roman" panose="02020603050405020304" pitchFamily="18" charset="0"/>
                <a:cs typeface="Times New Roman" panose="02020603050405020304" pitchFamily="18" charset="0"/>
              </a:rPr>
              <a:t> IMS.</a:t>
            </a:r>
          </a:p>
          <a:p>
            <a:r>
              <a:rPr lang="ru-RU" sz="1400" dirty="0">
                <a:latin typeface="Times New Roman" panose="02020603050405020304" pitchFamily="18" charset="0"/>
                <a:cs typeface="Times New Roman" panose="02020603050405020304" pitchFamily="18" charset="0"/>
              </a:rPr>
              <a:t>Каналы связи, которые используются</a:t>
            </a:r>
          </a:p>
          <a:p>
            <a:r>
              <a:rPr lang="ru-RU" sz="1400" dirty="0">
                <a:latin typeface="Times New Roman" panose="02020603050405020304" pitchFamily="18" charset="0"/>
                <a:cs typeface="Times New Roman" panose="02020603050405020304" pitchFamily="18" charset="0"/>
              </a:rPr>
              <a:t>при этом, отличаются друг от друга,</a:t>
            </a:r>
          </a:p>
          <a:p>
            <a:r>
              <a:rPr lang="ru-RU" sz="1400" dirty="0">
                <a:latin typeface="Times New Roman" panose="02020603050405020304" pitchFamily="18" charset="0"/>
                <a:cs typeface="Times New Roman" panose="02020603050405020304" pitchFamily="18" charset="0"/>
              </a:rPr>
              <a:t>как по физической организации, так и</a:t>
            </a:r>
          </a:p>
          <a:p>
            <a:r>
              <a:rPr lang="ru-RU" sz="1400" dirty="0">
                <a:latin typeface="Times New Roman" panose="02020603050405020304" pitchFamily="18" charset="0"/>
                <a:cs typeface="Times New Roman" panose="02020603050405020304" pitchFamily="18" charset="0"/>
              </a:rPr>
              <a:t>по используемым протоколам.</a:t>
            </a:r>
          </a:p>
        </p:txBody>
      </p:sp>
      <p:sp>
        <p:nvSpPr>
          <p:cNvPr id="5" name="Прямоугольник 4"/>
          <p:cNvSpPr/>
          <p:nvPr/>
        </p:nvSpPr>
        <p:spPr>
          <a:xfrm>
            <a:off x="4139952" y="1557739"/>
            <a:ext cx="4572000" cy="646331"/>
          </a:xfrm>
          <a:prstGeom prst="rect">
            <a:avLst/>
          </a:prstGeom>
        </p:spPr>
        <p:txBody>
          <a:bodyPr>
            <a:spAutoFit/>
          </a:bodyPr>
          <a:lstStyle/>
          <a:p>
            <a:r>
              <a:rPr lang="ru-RU" dirty="0"/>
              <a:t>Маршрутизатор поддерживает все задействованные в системе каналы связи.</a:t>
            </a:r>
          </a:p>
        </p:txBody>
      </p:sp>
      <p:sp>
        <p:nvSpPr>
          <p:cNvPr id="6" name="Прямоугольник 5"/>
          <p:cNvSpPr/>
          <p:nvPr/>
        </p:nvSpPr>
        <p:spPr>
          <a:xfrm>
            <a:off x="3851920" y="3794217"/>
            <a:ext cx="4572000" cy="2893100"/>
          </a:xfrm>
          <a:prstGeom prst="rect">
            <a:avLst/>
          </a:prstGeom>
        </p:spPr>
        <p:txBody>
          <a:bodyPr>
            <a:spAutoFit/>
          </a:bodyPr>
          <a:lstStyle/>
          <a:p>
            <a:r>
              <a:rPr lang="ru-RU" sz="1400" dirty="0">
                <a:latin typeface="Times New Roman" panose="02020603050405020304" pitchFamily="18" charset="0"/>
                <a:cs typeface="Times New Roman" panose="02020603050405020304" pitchFamily="18" charset="0"/>
              </a:rPr>
              <a:t>Помимо транзита данных в</a:t>
            </a:r>
          </a:p>
          <a:p>
            <a:r>
              <a:rPr lang="ru-RU" sz="1400" dirty="0">
                <a:latin typeface="Times New Roman" panose="02020603050405020304" pitchFamily="18" charset="0"/>
                <a:cs typeface="Times New Roman" panose="02020603050405020304" pitchFamily="18" charset="0"/>
              </a:rPr>
              <a:t>системе маршрутизаторы</a:t>
            </a:r>
          </a:p>
          <a:p>
            <a:r>
              <a:rPr lang="ru-RU" sz="1400" dirty="0">
                <a:latin typeface="Times New Roman" panose="02020603050405020304" pitchFamily="18" charset="0"/>
                <a:cs typeface="Times New Roman" panose="02020603050405020304" pitchFamily="18" charset="0"/>
              </a:rPr>
              <a:t>выполняют следующие</a:t>
            </a:r>
          </a:p>
          <a:p>
            <a:r>
              <a:rPr lang="ru-RU" sz="1400" dirty="0">
                <a:latin typeface="Times New Roman" panose="02020603050405020304" pitchFamily="18" charset="0"/>
                <a:cs typeface="Times New Roman" panose="02020603050405020304" pitchFamily="18" charset="0"/>
              </a:rPr>
              <a:t>функции:</a:t>
            </a:r>
          </a:p>
          <a:p>
            <a:r>
              <a:rPr lang="ru-RU" sz="1400" dirty="0">
                <a:latin typeface="Times New Roman" panose="02020603050405020304" pitchFamily="18" charset="0"/>
                <a:cs typeface="Times New Roman" panose="02020603050405020304" pitchFamily="18" charset="0"/>
              </a:rPr>
              <a:t>•Синхронизация времени</a:t>
            </a:r>
          </a:p>
          <a:p>
            <a:r>
              <a:rPr lang="ru-RU" sz="1400" dirty="0">
                <a:latin typeface="Times New Roman" panose="02020603050405020304" pitchFamily="18" charset="0"/>
                <a:cs typeface="Times New Roman" panose="02020603050405020304" pitchFamily="18" charset="0"/>
              </a:rPr>
              <a:t>ПСПД и Центра </a:t>
            </a:r>
            <a:r>
              <a:rPr lang="ru-RU" sz="1400" dirty="0" err="1">
                <a:latin typeface="Times New Roman" panose="02020603050405020304" pitchFamily="18" charset="0"/>
                <a:cs typeface="Times New Roman" panose="02020603050405020304" pitchFamily="18" charset="0"/>
              </a:rPr>
              <a:t>Smart</a:t>
            </a:r>
            <a:r>
              <a:rPr lang="ru-RU" sz="1400" dirty="0">
                <a:latin typeface="Times New Roman" panose="02020603050405020304" pitchFamily="18" charset="0"/>
                <a:cs typeface="Times New Roman" panose="02020603050405020304" pitchFamily="18" charset="0"/>
              </a:rPr>
              <a:t> IMS</a:t>
            </a:r>
          </a:p>
          <a:p>
            <a:r>
              <a:rPr lang="ru-RU" sz="1400" dirty="0">
                <a:latin typeface="Times New Roman" panose="02020603050405020304" pitchFamily="18" charset="0"/>
                <a:cs typeface="Times New Roman" panose="02020603050405020304" pitchFamily="18" charset="0"/>
              </a:rPr>
              <a:t>•Передачу потребительской</a:t>
            </a:r>
          </a:p>
          <a:p>
            <a:r>
              <a:rPr lang="ru-RU" sz="1400" dirty="0">
                <a:latin typeface="Times New Roman" panose="02020603050405020304" pitchFamily="18" charset="0"/>
                <a:cs typeface="Times New Roman" panose="02020603050405020304" pitchFamily="18" charset="0"/>
              </a:rPr>
              <a:t>информации со счетчиков на</a:t>
            </a:r>
          </a:p>
          <a:p>
            <a:r>
              <a:rPr lang="ru-RU" sz="1400" dirty="0">
                <a:latin typeface="Times New Roman" panose="02020603050405020304" pitchFamily="18" charset="0"/>
                <a:cs typeface="Times New Roman" panose="02020603050405020304" pitchFamily="18" charset="0"/>
              </a:rPr>
              <a:t>внешние дисплеи</a:t>
            </a:r>
          </a:p>
          <a:p>
            <a:r>
              <a:rPr lang="ru-RU" sz="1400" dirty="0">
                <a:latin typeface="Times New Roman" panose="02020603050405020304" pitchFamily="18" charset="0"/>
                <a:cs typeface="Times New Roman" panose="02020603050405020304" pitchFamily="18" charset="0"/>
              </a:rPr>
              <a:t>•Хранение данных до</a:t>
            </a:r>
          </a:p>
          <a:p>
            <a:r>
              <a:rPr lang="ru-RU" sz="1400" dirty="0">
                <a:latin typeface="Times New Roman" panose="02020603050405020304" pitchFamily="18" charset="0"/>
                <a:cs typeface="Times New Roman" panose="02020603050405020304" pitchFamily="18" charset="0"/>
              </a:rPr>
              <a:t>момента передачи их в</a:t>
            </a:r>
          </a:p>
          <a:p>
            <a:r>
              <a:rPr lang="ru-RU" sz="1400" dirty="0">
                <a:latin typeface="Times New Roman" panose="02020603050405020304" pitchFamily="18" charset="0"/>
                <a:cs typeface="Times New Roman" panose="02020603050405020304" pitchFamily="18" charset="0"/>
              </a:rPr>
              <a:t>Центр, либо до истечения их</a:t>
            </a:r>
          </a:p>
          <a:p>
            <a:r>
              <a:rPr lang="ru-RU" sz="1400" dirty="0">
                <a:latin typeface="Times New Roman" panose="02020603050405020304" pitchFamily="18" charset="0"/>
                <a:cs typeface="Times New Roman" panose="02020603050405020304" pitchFamily="18" charset="0"/>
              </a:rPr>
              <a:t>времени жизни</a:t>
            </a:r>
          </a:p>
        </p:txBody>
      </p:sp>
    </p:spTree>
    <p:extLst>
      <p:ext uri="{BB962C8B-B14F-4D97-AF65-F5344CB8AC3E}">
        <p14:creationId xmlns:p14="http://schemas.microsoft.com/office/powerpoint/2010/main" xmlns="" val="42167169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229600" cy="778098"/>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ru-RU" dirty="0" smtClean="0"/>
              <a:t/>
            </a:r>
            <a:br>
              <a:rPr lang="ru-RU" dirty="0" smtClean="0"/>
            </a:br>
            <a:r>
              <a:rPr lang="ru-RU" sz="3600" dirty="0" smtClean="0">
                <a:solidFill>
                  <a:schemeClr val="tx1"/>
                </a:solidFill>
                <a:latin typeface="Times New Roman" panose="02020603050405020304" pitchFamily="18" charset="0"/>
                <a:cs typeface="Times New Roman" panose="02020603050405020304" pitchFamily="18" charset="0"/>
              </a:rPr>
              <a:t>Преимущества АСКУЭ </a:t>
            </a:r>
            <a:r>
              <a:rPr lang="ru-RU" sz="3600" dirty="0">
                <a:solidFill>
                  <a:schemeClr val="tx1"/>
                </a:solidFill>
                <a:latin typeface="Times New Roman" panose="02020603050405020304" pitchFamily="18" charset="0"/>
                <a:cs typeface="Times New Roman" panose="02020603050405020304" pitchFamily="18" charset="0"/>
              </a:rPr>
              <a:t>"Матрица"</a:t>
            </a:r>
            <a:br>
              <a:rPr lang="ru-RU" sz="3600" dirty="0">
                <a:solidFill>
                  <a:schemeClr val="tx1"/>
                </a:solidFill>
                <a:latin typeface="Times New Roman" panose="02020603050405020304" pitchFamily="18" charset="0"/>
                <a:cs typeface="Times New Roman" panose="02020603050405020304" pitchFamily="18" charset="0"/>
              </a:rPr>
            </a:br>
            <a:r>
              <a:rPr lang="ru-RU" dirty="0"/>
              <a:t> </a:t>
            </a:r>
          </a:p>
        </p:txBody>
      </p:sp>
      <p:sp>
        <p:nvSpPr>
          <p:cNvPr id="3" name="Объект 2"/>
          <p:cNvSpPr>
            <a:spLocks noGrp="1"/>
          </p:cNvSpPr>
          <p:nvPr>
            <p:ph idx="1"/>
          </p:nvPr>
        </p:nvSpPr>
        <p:spPr>
          <a:xfrm>
            <a:off x="467544" y="980728"/>
            <a:ext cx="8219256" cy="5688632"/>
          </a:xfrm>
        </p:spPr>
        <p:txBody>
          <a:bodyPr>
            <a:noAutofit/>
          </a:bodyPr>
          <a:lstStyle/>
          <a:p>
            <a:pPr algn="just"/>
            <a:r>
              <a:rPr lang="ru-RU" sz="1200" dirty="0">
                <a:latin typeface="Times New Roman" panose="02020603050405020304" pitchFamily="18" charset="0"/>
                <a:cs typeface="Times New Roman" panose="02020603050405020304" pitchFamily="18" charset="0"/>
              </a:rPr>
              <a:t>К преимуществам </a:t>
            </a:r>
            <a:r>
              <a:rPr lang="ru-RU" sz="1200" b="1" i="1" dirty="0">
                <a:latin typeface="Times New Roman" panose="02020603050405020304" pitchFamily="18" charset="0"/>
                <a:cs typeface="Times New Roman" panose="02020603050405020304" pitchFamily="18" charset="0"/>
              </a:rPr>
              <a:t>АИИС "Матрица"</a:t>
            </a:r>
            <a:r>
              <a:rPr lang="ru-RU" sz="1200" dirty="0">
                <a:latin typeface="Times New Roman" panose="02020603050405020304" pitchFamily="18" charset="0"/>
                <a:cs typeface="Times New Roman" panose="02020603050405020304" pitchFamily="18" charset="0"/>
              </a:rPr>
              <a:t> относится:</a:t>
            </a:r>
          </a:p>
          <a:p>
            <a:pPr algn="just"/>
            <a:r>
              <a:rPr lang="ru-RU" sz="1200" dirty="0">
                <a:latin typeface="Times New Roman" panose="02020603050405020304" pitchFamily="18" charset="0"/>
                <a:cs typeface="Times New Roman" panose="02020603050405020304" pitchFamily="18" charset="0"/>
              </a:rPr>
              <a:t>Уверенный обмен данными при передаче по силовой сети. Благодаря технологии ретрансляции сигнала каждым устройством и использованию двухчастотного канала передачи, обеспечивается надежный устойчивый канал связи.</a:t>
            </a:r>
          </a:p>
          <a:p>
            <a:pPr algn="just"/>
            <a:r>
              <a:rPr lang="ru-RU" sz="1200" dirty="0">
                <a:latin typeface="Times New Roman" panose="02020603050405020304" pitchFamily="18" charset="0"/>
                <a:cs typeface="Times New Roman" panose="02020603050405020304" pitchFamily="18" charset="0"/>
              </a:rPr>
              <a:t>После введения системы в эксплуатацию потери электроэнергии снижаются до уровня технических. Система предоставляет возможность сведения балансов, что является эффективной мерой по борьбе с хищениями электроэнергии.</a:t>
            </a:r>
          </a:p>
          <a:p>
            <a:pPr algn="just"/>
            <a:r>
              <a:rPr lang="ru-RU" sz="1200" dirty="0">
                <a:latin typeface="Times New Roman" panose="02020603050405020304" pitchFamily="18" charset="0"/>
                <a:cs typeface="Times New Roman" panose="02020603050405020304" pitchFamily="18" charset="0"/>
              </a:rPr>
              <a:t>Наличие встроенного управляемого силового реле. Данная функция позволяет контролировать нагрузку абонента в соответствии с договором и производить ограничение режима электропотребления в случае несоблюдения условий договора. Кроме того, система позволяет контролировать загруженность линий и оборудования в часы пиковых нагрузок.</a:t>
            </a:r>
          </a:p>
          <a:p>
            <a:pPr algn="just"/>
            <a:r>
              <a:rPr lang="ru-RU" sz="1200" dirty="0">
                <a:latin typeface="Times New Roman" panose="02020603050405020304" pitchFamily="18" charset="0"/>
                <a:cs typeface="Times New Roman" panose="02020603050405020304" pitchFamily="18" charset="0"/>
              </a:rPr>
              <a:t>Контроль текущих параметров сети: мощности, напряжения, частоты, тока, дифференциального тока, - с возможностью отключения встроенного силового реле при выходе параметров за допустимый диапазон.  Это позволяет защитить оборудование абонента в случае возникновения аварийной ситуации, а также бороться с попытками хищения электроэнергии.</a:t>
            </a:r>
          </a:p>
          <a:p>
            <a:pPr algn="just"/>
            <a:r>
              <a:rPr lang="ru-RU" sz="1200" dirty="0">
                <a:latin typeface="Times New Roman" panose="02020603050405020304" pitchFamily="18" charset="0"/>
                <a:cs typeface="Times New Roman" panose="02020603050405020304" pitchFamily="18" charset="0"/>
              </a:rPr>
              <a:t>Устранение возможности сговора абонентов с обслуживающим персоналом по сокрытию реального потребления электроэнергии, что обеспечивается автоматизированным ежедневным сбором информации со всех приборов учета, а также невозможностью изменения данных о потреблении ни абонентом, ни обслуживающим персоналом.</a:t>
            </a:r>
          </a:p>
          <a:p>
            <a:pPr algn="just"/>
            <a:r>
              <a:rPr lang="ru-RU" sz="1200" dirty="0">
                <a:latin typeface="Times New Roman" panose="02020603050405020304" pitchFamily="18" charset="0"/>
                <a:cs typeface="Times New Roman" panose="02020603050405020304" pitchFamily="18" charset="0"/>
              </a:rPr>
              <a:t>Многотарифный режим работы. Счетчики поддерживают до 6-тарифов. Тарифные сетки и структура недели заносятся в конфигурацию счётчика </a:t>
            </a:r>
            <a:r>
              <a:rPr lang="ru-RU" sz="1200" dirty="0" err="1">
                <a:latin typeface="Times New Roman" panose="02020603050405020304" pitchFamily="18" charset="0"/>
                <a:cs typeface="Times New Roman" panose="02020603050405020304" pitchFamily="18" charset="0"/>
              </a:rPr>
              <a:t>программно</a:t>
            </a:r>
            <a:r>
              <a:rPr lang="ru-RU" sz="1200" dirty="0">
                <a:latin typeface="Times New Roman" panose="02020603050405020304" pitchFamily="18" charset="0"/>
                <a:cs typeface="Times New Roman" panose="02020603050405020304" pitchFamily="18" charset="0"/>
              </a:rPr>
              <a:t> из Центра, и могут быть изменены в процессе эксплуатации.</a:t>
            </a:r>
          </a:p>
          <a:p>
            <a:pPr algn="just"/>
            <a:r>
              <a:rPr lang="ru-RU" sz="1200" dirty="0">
                <a:latin typeface="Times New Roman" panose="02020603050405020304" pitchFamily="18" charset="0"/>
                <a:cs typeface="Times New Roman" panose="02020603050405020304" pitchFamily="18" charset="0"/>
              </a:rPr>
              <a:t>Использование дешевых и простых в настройке и обслуживании каналов GSM или GPRS для обмена информацией между УСПД и Центром.</a:t>
            </a:r>
          </a:p>
          <a:p>
            <a:pPr algn="just"/>
            <a:r>
              <a:rPr lang="ru-RU" sz="1200" dirty="0">
                <a:latin typeface="Times New Roman" panose="02020603050405020304" pitchFamily="18" charset="0"/>
                <a:cs typeface="Times New Roman" panose="02020603050405020304" pitchFamily="18" charset="0"/>
              </a:rPr>
              <a:t>Надежность эксплуатации при низких температурах (до -40</a:t>
            </a:r>
            <a:r>
              <a:rPr lang="ru-RU" sz="1200" baseline="30000" dirty="0">
                <a:latin typeface="Times New Roman" panose="02020603050405020304" pitchFamily="18" charset="0"/>
                <a:cs typeface="Times New Roman" panose="02020603050405020304" pitchFamily="18" charset="0"/>
              </a:rPr>
              <a:t>0</a:t>
            </a:r>
            <a:r>
              <a:rPr lang="ru-RU" sz="1200" dirty="0">
                <a:latin typeface="Times New Roman" panose="02020603050405020304" pitchFamily="18" charset="0"/>
                <a:cs typeface="Times New Roman" panose="02020603050405020304" pitchFamily="18" charset="0"/>
              </a:rPr>
              <a:t>С  и ниже). При падении температуры ниже -20</a:t>
            </a:r>
            <a:r>
              <a:rPr lang="ru-RU" sz="1200" baseline="30000" dirty="0">
                <a:latin typeface="Times New Roman" panose="02020603050405020304" pitchFamily="18" charset="0"/>
                <a:cs typeface="Times New Roman" panose="02020603050405020304" pitchFamily="18" charset="0"/>
              </a:rPr>
              <a:t>0</a:t>
            </a:r>
            <a:r>
              <a:rPr lang="ru-RU" sz="1200" dirty="0">
                <a:latin typeface="Times New Roman" panose="02020603050405020304" pitchFamily="18" charset="0"/>
                <a:cs typeface="Times New Roman" panose="02020603050405020304" pitchFamily="18" charset="0"/>
              </a:rPr>
              <a:t>С ЖК дисплей отключается, а данные продолжают поступать в Центр сбора информации.</a:t>
            </a:r>
          </a:p>
          <a:p>
            <a:pPr algn="just"/>
            <a:r>
              <a:rPr lang="ru-RU" sz="1200" dirty="0">
                <a:latin typeface="Times New Roman" panose="02020603050405020304" pitchFamily="18" charset="0"/>
                <a:cs typeface="Times New Roman" panose="02020603050405020304" pitchFamily="18" charset="0"/>
              </a:rPr>
              <a:t>Интеграция с любой </a:t>
            </a:r>
            <a:r>
              <a:rPr lang="ru-RU" sz="1200" dirty="0" err="1">
                <a:latin typeface="Times New Roman" panose="02020603050405020304" pitchFamily="18" charset="0"/>
                <a:cs typeface="Times New Roman" panose="02020603050405020304" pitchFamily="18" charset="0"/>
              </a:rPr>
              <a:t>биллинговой</a:t>
            </a:r>
            <a:r>
              <a:rPr lang="ru-RU" sz="1200" dirty="0">
                <a:latin typeface="Times New Roman" panose="02020603050405020304" pitchFamily="18" charset="0"/>
                <a:cs typeface="Times New Roman" panose="02020603050405020304" pitchFamily="18" charset="0"/>
              </a:rPr>
              <a:t> системой за счет использования стандартной СУБД MS SQL </a:t>
            </a:r>
            <a:r>
              <a:rPr lang="ru-RU" sz="1200" dirty="0" err="1">
                <a:latin typeface="Times New Roman" panose="02020603050405020304" pitchFamily="18" charset="0"/>
                <a:cs typeface="Times New Roman" panose="02020603050405020304" pitchFamily="18" charset="0"/>
              </a:rPr>
              <a:t>Server</a:t>
            </a:r>
            <a:r>
              <a:rPr lang="ru-RU" sz="1200" dirty="0">
                <a:latin typeface="Times New Roman" panose="02020603050405020304" pitchFamily="18" charset="0"/>
                <a:cs typeface="Times New Roman" panose="02020603050405020304" pitchFamily="18" charset="0"/>
              </a:rPr>
              <a:t>. </a:t>
            </a:r>
          </a:p>
          <a:p>
            <a:pPr algn="just"/>
            <a:r>
              <a:rPr lang="ru-RU" sz="1200" dirty="0">
                <a:latin typeface="Times New Roman" panose="02020603050405020304" pitchFamily="18" charset="0"/>
                <a:cs typeface="Times New Roman" panose="02020603050405020304" pitchFamily="18" charset="0"/>
              </a:rPr>
              <a:t>Простота запуска системы и проведения пусконаладочных работ. Минимальный набор оборудования для создания системы состоит всего из трех компонентов. Для запуска системы учета электроэнергии в промышленную эксплуатацию достаточно установить счетчик у абонента, УСПД на подстанции и настроить сервер в офисе электросетевой компании/руководителя предприятия/председателя СНТ, ТСЖ.</a:t>
            </a:r>
          </a:p>
          <a:p>
            <a:pPr marL="0" indent="0" algn="just">
              <a:buNone/>
            </a:pPr>
            <a:endParaRPr lang="ru-RU"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1023612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7544" y="1556792"/>
            <a:ext cx="8208912" cy="4896544"/>
          </a:xfrm>
          <a:prstGeom prst="rect">
            <a:avLst/>
          </a:prstGeom>
          <a:ln/>
        </p:spPr>
        <p:style>
          <a:lnRef idx="0">
            <a:schemeClr val="accent6"/>
          </a:lnRef>
          <a:fillRef idx="3">
            <a:schemeClr val="accent6"/>
          </a:fillRef>
          <a:effectRef idx="3">
            <a:schemeClr val="accent6"/>
          </a:effectRef>
          <a:fontRef idx="minor">
            <a:schemeClr val="lt1"/>
          </a:fontRef>
        </p:style>
      </p:pic>
      <p:sp>
        <p:nvSpPr>
          <p:cNvPr id="2" name="Заголовок 1"/>
          <p:cNvSpPr>
            <a:spLocks noGrp="1"/>
          </p:cNvSpPr>
          <p:nvPr>
            <p:ph type="title"/>
          </p:nvPr>
        </p:nvSpPr>
        <p:spPr/>
        <p:style>
          <a:lnRef idx="0">
            <a:schemeClr val="accent2"/>
          </a:lnRef>
          <a:fillRef idx="3">
            <a:schemeClr val="accent2"/>
          </a:fillRef>
          <a:effectRef idx="3">
            <a:schemeClr val="accent2"/>
          </a:effectRef>
          <a:fontRef idx="minor">
            <a:schemeClr val="lt1"/>
          </a:fontRef>
        </p:style>
        <p:txBody>
          <a:bodyPr/>
          <a:lstStyle/>
          <a:p>
            <a:r>
              <a:rPr lang="ru-RU" dirty="0" smtClean="0">
                <a:latin typeface="Times New Roman" panose="02020603050405020304" pitchFamily="18" charset="0"/>
                <a:cs typeface="Times New Roman" panose="02020603050405020304" pitchFamily="18" charset="0"/>
              </a:rPr>
              <a:t>СПАСИБО ЗА ВНИМАНИЕ</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1283138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14282" y="142852"/>
            <a:ext cx="8715436" cy="1814525"/>
          </a:xfrm>
        </p:spPr>
        <p:style>
          <a:lnRef idx="1">
            <a:schemeClr val="accent3"/>
          </a:lnRef>
          <a:fillRef idx="2">
            <a:schemeClr val="accent3"/>
          </a:fillRef>
          <a:effectRef idx="1">
            <a:schemeClr val="accent3"/>
          </a:effectRef>
          <a:fontRef idx="minor">
            <a:schemeClr val="dk1"/>
          </a:fontRef>
        </p:style>
        <p:txBody>
          <a:bodyPr>
            <a:normAutofit fontScale="90000"/>
          </a:bodyPr>
          <a:lstStyle/>
          <a:p>
            <a:pPr lvl="0"/>
            <a:r>
              <a:rPr lang="ru-RU" sz="3100" dirty="0">
                <a:latin typeface="Times New Roman" pitchFamily="18" charset="0"/>
                <a:cs typeface="Times New Roman" pitchFamily="18" charset="0"/>
              </a:rPr>
              <a:t/>
            </a:r>
            <a:br>
              <a:rPr lang="ru-RU" sz="3100" dirty="0">
                <a:latin typeface="Times New Roman" pitchFamily="18" charset="0"/>
                <a:cs typeface="Times New Roman" pitchFamily="18" charset="0"/>
              </a:rPr>
            </a:br>
            <a:r>
              <a:rPr lang="ru-RU" sz="2700" dirty="0">
                <a:solidFill>
                  <a:schemeClr val="tx1"/>
                </a:solidFill>
                <a:latin typeface="Times New Roman" panose="02020603050405020304" pitchFamily="18" charset="0"/>
                <a:cs typeface="Times New Roman" pitchFamily="18" charset="0"/>
              </a:rPr>
              <a:t>Дооборудование объектов АИИС КУЭ на 174 трансформаторных подстанциях в </a:t>
            </a:r>
            <a:r>
              <a:rPr lang="ru-RU" sz="2700" dirty="0" smtClean="0">
                <a:solidFill>
                  <a:schemeClr val="tx1"/>
                </a:solidFill>
                <a:latin typeface="Times New Roman" panose="02020603050405020304" pitchFamily="18" charset="0"/>
                <a:cs typeface="Times New Roman" pitchFamily="18" charset="0"/>
              </a:rPr>
              <a:t>18-ти </a:t>
            </a:r>
            <a:r>
              <a:rPr lang="ru-RU" sz="2700" dirty="0">
                <a:solidFill>
                  <a:schemeClr val="tx1"/>
                </a:solidFill>
                <a:latin typeface="Times New Roman" panose="02020603050405020304" pitchFamily="18" charset="0"/>
                <a:cs typeface="Times New Roman" pitchFamily="18" charset="0"/>
              </a:rPr>
              <a:t>районных подразделениях Общества</a:t>
            </a:r>
            <a:br>
              <a:rPr lang="ru-RU" sz="2700" dirty="0">
                <a:solidFill>
                  <a:schemeClr val="tx1"/>
                </a:solidFill>
                <a:latin typeface="Times New Roman" panose="02020603050405020304" pitchFamily="18" charset="0"/>
                <a:cs typeface="Times New Roman" pitchFamily="18" charset="0"/>
              </a:rPr>
            </a:br>
            <a:r>
              <a:rPr lang="ru-RU" sz="2700" dirty="0">
                <a:solidFill>
                  <a:schemeClr val="tx1"/>
                </a:solidFill>
                <a:latin typeface="Times New Roman" panose="02020603050405020304" pitchFamily="18" charset="0"/>
                <a:cs typeface="Times New Roman" pitchFamily="18" charset="0"/>
              </a:rPr>
              <a:t>(178 узлов учёта)</a:t>
            </a:r>
            <a:br>
              <a:rPr lang="ru-RU" sz="2700" dirty="0">
                <a:solidFill>
                  <a:schemeClr val="tx1"/>
                </a:solidFill>
                <a:latin typeface="Times New Roman" panose="02020603050405020304" pitchFamily="18" charset="0"/>
                <a:cs typeface="Times New Roman" pitchFamily="18" charset="0"/>
              </a:rPr>
            </a:br>
            <a:r>
              <a:rPr lang="ru-RU" sz="3100" b="1" dirty="0" smtClean="0">
                <a:latin typeface="Times New Roman" pitchFamily="18" charset="0"/>
                <a:cs typeface="Times New Roman" pitchFamily="18" charset="0"/>
              </a:rPr>
              <a:t> </a:t>
            </a:r>
            <a:endParaRPr lang="ru-RU" dirty="0"/>
          </a:p>
        </p:txBody>
      </p:sp>
      <p:sp>
        <p:nvSpPr>
          <p:cNvPr id="3" name="Подзаголовок 2"/>
          <p:cNvSpPr>
            <a:spLocks noGrp="1"/>
          </p:cNvSpPr>
          <p:nvPr>
            <p:ph type="subTitle" idx="1"/>
          </p:nvPr>
        </p:nvSpPr>
        <p:spPr>
          <a:xfrm>
            <a:off x="285720" y="3471304"/>
            <a:ext cx="8643998" cy="1325848"/>
          </a:xfrm>
        </p:spPr>
        <p:txBody>
          <a:bodyPr>
            <a:normAutofit fontScale="92500" lnSpcReduction="20000"/>
          </a:bodyPr>
          <a:lstStyle/>
          <a:p>
            <a:pPr algn="l"/>
            <a:endParaRPr lang="ru-RU" sz="2400" dirty="0" smtClean="0">
              <a:solidFill>
                <a:schemeClr val="tx1">
                  <a:lumMod val="95000"/>
                  <a:lumOff val="5000"/>
                </a:schemeClr>
              </a:solidFill>
              <a:latin typeface="Times New Roman" pitchFamily="18" charset="0"/>
              <a:cs typeface="Times New Roman" pitchFamily="18" charset="0"/>
            </a:endParaRPr>
          </a:p>
          <a:p>
            <a:pPr marL="800100" lvl="1" indent="-342900" algn="l">
              <a:buFont typeface="Arial" panose="020B0604020202020204" pitchFamily="34" charset="0"/>
              <a:buChar char="•"/>
            </a:pPr>
            <a:r>
              <a:rPr lang="ru-RU" sz="2000" dirty="0" smtClean="0">
                <a:solidFill>
                  <a:schemeClr val="tx1">
                    <a:lumMod val="95000"/>
                    <a:lumOff val="5000"/>
                  </a:schemeClr>
                </a:solidFill>
                <a:latin typeface="Times New Roman" pitchFamily="18" charset="0"/>
                <a:cs typeface="Times New Roman" pitchFamily="18" charset="0"/>
              </a:rPr>
              <a:t>балансировать </a:t>
            </a:r>
            <a:r>
              <a:rPr lang="ru-RU" sz="2000" dirty="0">
                <a:solidFill>
                  <a:schemeClr val="tx1">
                    <a:lumMod val="95000"/>
                    <a:lumOff val="5000"/>
                  </a:schemeClr>
                </a:solidFill>
                <a:latin typeface="Times New Roman" pitchFamily="18" charset="0"/>
                <a:cs typeface="Times New Roman" pitchFamily="18" charset="0"/>
              </a:rPr>
              <a:t>фидера 10кВ, </a:t>
            </a:r>
            <a:endParaRPr lang="ru-RU" sz="2000" dirty="0" smtClean="0">
              <a:solidFill>
                <a:schemeClr val="tx1">
                  <a:lumMod val="95000"/>
                  <a:lumOff val="5000"/>
                </a:schemeClr>
              </a:solidFill>
              <a:latin typeface="Times New Roman" pitchFamily="18" charset="0"/>
              <a:cs typeface="Times New Roman" pitchFamily="18" charset="0"/>
            </a:endParaRPr>
          </a:p>
          <a:p>
            <a:pPr marL="800100" lvl="1" indent="-342900" algn="l">
              <a:buFont typeface="Arial" panose="020B0604020202020204" pitchFamily="34" charset="0"/>
              <a:buChar char="•"/>
            </a:pPr>
            <a:r>
              <a:rPr lang="ru-RU" sz="2000" dirty="0" smtClean="0">
                <a:solidFill>
                  <a:schemeClr val="tx1">
                    <a:lumMod val="95000"/>
                    <a:lumOff val="5000"/>
                  </a:schemeClr>
                </a:solidFill>
                <a:latin typeface="Times New Roman" pitchFamily="18" charset="0"/>
                <a:cs typeface="Times New Roman" pitchFamily="18" charset="0"/>
              </a:rPr>
              <a:t>контролировать </a:t>
            </a:r>
            <a:r>
              <a:rPr lang="ru-RU" sz="2000" dirty="0">
                <a:solidFill>
                  <a:schemeClr val="tx1">
                    <a:lumMod val="95000"/>
                    <a:lumOff val="5000"/>
                  </a:schemeClr>
                </a:solidFill>
                <a:latin typeface="Times New Roman" pitchFamily="18" charset="0"/>
                <a:cs typeface="Times New Roman" pitchFamily="18" charset="0"/>
              </a:rPr>
              <a:t>объемы переданной э/э потребителям АО «УСК» </a:t>
            </a:r>
            <a:endParaRPr lang="ru-RU" sz="2000" dirty="0" smtClean="0">
              <a:solidFill>
                <a:schemeClr val="tx1">
                  <a:lumMod val="95000"/>
                  <a:lumOff val="5000"/>
                </a:schemeClr>
              </a:solidFill>
              <a:latin typeface="Times New Roman" pitchFamily="18" charset="0"/>
              <a:cs typeface="Times New Roman" pitchFamily="18" charset="0"/>
            </a:endParaRPr>
          </a:p>
          <a:p>
            <a:pPr marL="800100" lvl="1" indent="-342900" algn="l">
              <a:buFont typeface="Arial" panose="020B0604020202020204" pitchFamily="34" charset="0"/>
              <a:buChar char="•"/>
            </a:pPr>
            <a:r>
              <a:rPr lang="ru-RU" sz="2000" dirty="0" smtClean="0">
                <a:solidFill>
                  <a:schemeClr val="tx1">
                    <a:lumMod val="95000"/>
                    <a:lumOff val="5000"/>
                  </a:schemeClr>
                </a:solidFill>
                <a:latin typeface="Times New Roman" pitchFamily="18" charset="0"/>
                <a:cs typeface="Times New Roman" pitchFamily="18" charset="0"/>
              </a:rPr>
              <a:t>оперативно  </a:t>
            </a:r>
            <a:r>
              <a:rPr lang="ru-RU" sz="2000" dirty="0">
                <a:solidFill>
                  <a:schemeClr val="tx1">
                    <a:lumMod val="95000"/>
                    <a:lumOff val="5000"/>
                  </a:schemeClr>
                </a:solidFill>
                <a:latin typeface="Times New Roman" pitchFamily="18" charset="0"/>
                <a:cs typeface="Times New Roman" pitchFamily="18" charset="0"/>
              </a:rPr>
              <a:t>выявлять </a:t>
            </a:r>
            <a:r>
              <a:rPr lang="ru-RU" sz="2000" dirty="0" smtClean="0">
                <a:solidFill>
                  <a:schemeClr val="tx1">
                    <a:lumMod val="95000"/>
                    <a:lumOff val="5000"/>
                  </a:schemeClr>
                </a:solidFill>
                <a:latin typeface="Times New Roman" pitchFamily="18" charset="0"/>
                <a:cs typeface="Times New Roman" pitchFamily="18" charset="0"/>
              </a:rPr>
              <a:t>проблемные участки сетей.</a:t>
            </a:r>
            <a:endParaRPr lang="ru-RU" sz="2000" dirty="0">
              <a:solidFill>
                <a:schemeClr val="tx1">
                  <a:lumMod val="95000"/>
                  <a:lumOff val="5000"/>
                </a:schemeClr>
              </a:solidFill>
              <a:latin typeface="Times New Roman" pitchFamily="18" charset="0"/>
              <a:cs typeface="Times New Roman" pitchFamily="18" charset="0"/>
            </a:endParaRPr>
          </a:p>
          <a:p>
            <a:endParaRPr lang="ru-RU" sz="2400" dirty="0" smtClean="0">
              <a:solidFill>
                <a:schemeClr val="tx1">
                  <a:lumMod val="95000"/>
                  <a:lumOff val="5000"/>
                </a:schemeClr>
              </a:solidFill>
              <a:latin typeface="Times New Roman" pitchFamily="18" charset="0"/>
              <a:cs typeface="Times New Roman" pitchFamily="18" charset="0"/>
            </a:endParaRPr>
          </a:p>
        </p:txBody>
      </p:sp>
      <p:sp>
        <p:nvSpPr>
          <p:cNvPr id="5" name="Стрелка вниз 4"/>
          <p:cNvSpPr/>
          <p:nvPr/>
        </p:nvSpPr>
        <p:spPr>
          <a:xfrm>
            <a:off x="467544" y="2492896"/>
            <a:ext cx="8280920" cy="978408"/>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endParaRPr lang="ru-RU" b="1" dirty="0">
              <a:solidFill>
                <a:schemeClr val="tx1">
                  <a:lumMod val="95000"/>
                  <a:lumOff val="5000"/>
                </a:schemeClr>
              </a:solidFill>
              <a:latin typeface="Times New Roman" pitchFamily="18" charset="0"/>
              <a:cs typeface="Times New Roman" pitchFamily="18" charset="0"/>
            </a:endParaRPr>
          </a:p>
        </p:txBody>
      </p:sp>
      <p:sp>
        <p:nvSpPr>
          <p:cNvPr id="6" name="Прямоугольник 5"/>
          <p:cNvSpPr/>
          <p:nvPr/>
        </p:nvSpPr>
        <p:spPr>
          <a:xfrm>
            <a:off x="755576" y="2060848"/>
            <a:ext cx="7632848" cy="369332"/>
          </a:xfrm>
          <a:prstGeom prst="rect">
            <a:avLst/>
          </a:prstGeom>
        </p:spPr>
        <p:txBody>
          <a:bodyPr wrap="square">
            <a:spAutoFit/>
          </a:bodyPr>
          <a:lstStyle/>
          <a:p>
            <a:r>
              <a:rPr lang="ru-RU" dirty="0">
                <a:solidFill>
                  <a:schemeClr val="tx1">
                    <a:lumMod val="95000"/>
                    <a:lumOff val="5000"/>
                  </a:schemeClr>
                </a:solidFill>
                <a:latin typeface="Times New Roman" pitchFamily="18" charset="0"/>
                <a:cs typeface="Times New Roman" pitchFamily="18" charset="0"/>
              </a:rPr>
              <a:t>Установка узлов общего учета электрической энергии на ТП позволит: </a:t>
            </a:r>
          </a:p>
        </p:txBody>
      </p:sp>
      <p:sp>
        <p:nvSpPr>
          <p:cNvPr id="7" name="Прямоугольник 6"/>
          <p:cNvSpPr/>
          <p:nvPr/>
        </p:nvSpPr>
        <p:spPr>
          <a:xfrm>
            <a:off x="467544" y="5258817"/>
            <a:ext cx="8280920" cy="92333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ru-RU" dirty="0">
                <a:solidFill>
                  <a:srgbClr val="002060"/>
                </a:solidFill>
                <a:latin typeface="Times New Roman" pitchFamily="18" charset="0"/>
                <a:cs typeface="Times New Roman" pitchFamily="18" charset="0"/>
              </a:rPr>
              <a:t>Установка оборудования АИИС КУЭ на базе приборов завода-изготовителя </a:t>
            </a:r>
            <a:r>
              <a:rPr lang="ru-RU" b="1" dirty="0">
                <a:solidFill>
                  <a:srgbClr val="002060"/>
                </a:solidFill>
                <a:latin typeface="Times New Roman" pitchFamily="18" charset="0"/>
                <a:cs typeface="Times New Roman" pitchFamily="18" charset="0"/>
              </a:rPr>
              <a:t>ООО «Матрица» </a:t>
            </a:r>
            <a:r>
              <a:rPr lang="ru-RU" dirty="0">
                <a:solidFill>
                  <a:srgbClr val="002060"/>
                </a:solidFill>
                <a:latin typeface="Times New Roman" pitchFamily="18" charset="0"/>
                <a:cs typeface="Times New Roman" pitchFamily="18" charset="0"/>
              </a:rPr>
              <a:t>позволит получать сведения об отпущенной или потреблённой э/э и другие параметры электрической сети </a:t>
            </a:r>
            <a:r>
              <a:rPr lang="ru-RU" b="1" dirty="0">
                <a:solidFill>
                  <a:srgbClr val="002060"/>
                </a:solidFill>
                <a:latin typeface="Times New Roman" pitchFamily="18" charset="0"/>
                <a:cs typeface="Times New Roman" pitchFamily="18" charset="0"/>
              </a:rPr>
              <a:t>дистанционно</a:t>
            </a:r>
            <a:r>
              <a:rPr lang="ru-RU" dirty="0">
                <a:solidFill>
                  <a:srgbClr val="002060"/>
                </a:solidFill>
                <a:latin typeface="Times New Roman" pitchFamily="18" charset="0"/>
                <a:cs typeface="Times New Roman" pitchFamily="18" charset="0"/>
              </a:rPr>
              <a:t>.</a:t>
            </a:r>
          </a:p>
        </p:txBody>
      </p:sp>
    </p:spTree>
  </p:cSld>
  <p:clrMapOvr>
    <a:masterClrMapping/>
  </p:clrMapOvr>
  <p:transition>
    <p:pull dir="l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214282" y="260648"/>
            <a:ext cx="8715436" cy="1008112"/>
          </a:xfrm>
        </p:spPr>
        <p:style>
          <a:lnRef idx="1">
            <a:schemeClr val="accent3"/>
          </a:lnRef>
          <a:fillRef idx="2">
            <a:schemeClr val="accent3"/>
          </a:fillRef>
          <a:effectRef idx="1">
            <a:schemeClr val="accent3"/>
          </a:effectRef>
          <a:fontRef idx="minor">
            <a:schemeClr val="dk1"/>
          </a:fontRef>
        </p:style>
        <p:txBody>
          <a:bodyPr>
            <a:normAutofit/>
          </a:bodyPr>
          <a:lstStyle/>
          <a:p>
            <a:r>
              <a:rPr lang="ru-RU" sz="2000" dirty="0" smtClean="0">
                <a:solidFill>
                  <a:schemeClr val="tx1">
                    <a:lumMod val="95000"/>
                    <a:lumOff val="5000"/>
                  </a:schemeClr>
                </a:solidFill>
                <a:latin typeface="Times New Roman" pitchFamily="18" charset="0"/>
                <a:cs typeface="Times New Roman" pitchFamily="18" charset="0"/>
              </a:rPr>
              <a:t>Перечень районных подразделений с указанием количества узлов учета, подлежащих установке в ходе реализации ИП 2018г. на трансформаторных подстанциях Общества.</a:t>
            </a:r>
            <a:endParaRPr lang="ru-RU" sz="2000" dirty="0">
              <a:solidFill>
                <a:schemeClr val="tx1">
                  <a:lumMod val="95000"/>
                  <a:lumOff val="5000"/>
                </a:schemeClr>
              </a:solidFill>
              <a:latin typeface="Times New Roman" pitchFamily="18" charset="0"/>
              <a:cs typeface="Times New Roman" pitchFamily="18" charset="0"/>
            </a:endParaRPr>
          </a:p>
        </p:txBody>
      </p:sp>
      <p:sp>
        <p:nvSpPr>
          <p:cNvPr id="4" name="Подзаголовок 2"/>
          <p:cNvSpPr txBox="1">
            <a:spLocks/>
          </p:cNvSpPr>
          <p:nvPr/>
        </p:nvSpPr>
        <p:spPr>
          <a:xfrm>
            <a:off x="251520" y="1628800"/>
            <a:ext cx="3786214" cy="4536504"/>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lIns="91440" tIns="45720" rIns="91440" bIns="45720" rtlCol="0">
            <a:normAutofit fontScale="77500" lnSpcReduction="20000"/>
          </a:bodyPr>
          <a:lstStyle/>
          <a:p>
            <a:pPr marR="0" lvl="0" defTabSz="914400" rtl="0" eaLnBrk="1" fontAlgn="auto" latinLnBrk="0" hangingPunct="1">
              <a:lnSpc>
                <a:spcPct val="100000"/>
              </a:lnSpc>
              <a:spcBef>
                <a:spcPct val="20000"/>
              </a:spcBef>
              <a:spcAft>
                <a:spcPts val="0"/>
              </a:spcAft>
              <a:buClrTx/>
              <a:buSzTx/>
              <a:buFont typeface="Arial" pitchFamily="34" charset="0"/>
              <a:buNone/>
              <a:tabLst/>
              <a:defRPr/>
            </a:pPr>
            <a:r>
              <a:rPr lang="ru-RU" sz="2100" dirty="0">
                <a:solidFill>
                  <a:schemeClr val="tx1">
                    <a:lumMod val="95000"/>
                    <a:lumOff val="5000"/>
                  </a:schemeClr>
                </a:solidFill>
                <a:latin typeface="Times New Roman" pitchFamily="18" charset="0"/>
                <a:cs typeface="Times New Roman" pitchFamily="18" charset="0"/>
              </a:rPr>
              <a:t>- РЭС Ульяновского р-на - 11 </a:t>
            </a:r>
            <a:r>
              <a:rPr lang="ru-RU" sz="2100" dirty="0" err="1">
                <a:solidFill>
                  <a:schemeClr val="tx1">
                    <a:lumMod val="95000"/>
                    <a:lumOff val="5000"/>
                  </a:schemeClr>
                </a:solidFill>
                <a:latin typeface="Times New Roman" pitchFamily="18" charset="0"/>
                <a:cs typeface="Times New Roman" pitchFamily="18" charset="0"/>
              </a:rPr>
              <a:t>у.у</a:t>
            </a:r>
            <a:r>
              <a:rPr lang="ru-RU" sz="2100" dirty="0">
                <a:solidFill>
                  <a:schemeClr val="tx1">
                    <a:lumMod val="95000"/>
                    <a:lumOff val="5000"/>
                  </a:schemeClr>
                </a:solidFill>
                <a:latin typeface="Times New Roman" pitchFamily="18" charset="0"/>
                <a:cs typeface="Times New Roman" pitchFamily="18" charset="0"/>
              </a:rPr>
              <a:t>.;</a:t>
            </a:r>
          </a:p>
          <a:p>
            <a:pPr marL="0" marR="0" lvl="0" indent="0" defTabSz="914400" rtl="0" eaLnBrk="1" fontAlgn="auto" latinLnBrk="0" hangingPunct="1">
              <a:lnSpc>
                <a:spcPct val="100000"/>
              </a:lnSpc>
              <a:spcBef>
                <a:spcPct val="20000"/>
              </a:spcBef>
              <a:spcAft>
                <a:spcPts val="0"/>
              </a:spcAft>
              <a:buClrTx/>
              <a:buSzTx/>
              <a:buFontTx/>
              <a:buChar char="-"/>
              <a:tabLst/>
              <a:defRPr/>
            </a:pPr>
            <a:r>
              <a:rPr kumimoji="0" lang="ru-RU" sz="2100" b="0" i="0" u="none" strike="noStrike" kern="1200" cap="none" spc="0" normalizeH="0" baseline="0" noProof="0" dirty="0">
                <a:ln>
                  <a:noFill/>
                </a:ln>
                <a:solidFill>
                  <a:schemeClr val="tx1">
                    <a:lumMod val="95000"/>
                    <a:lumOff val="5000"/>
                  </a:schemeClr>
                </a:solidFill>
                <a:effectLst/>
                <a:uLnTx/>
                <a:uFillTx/>
                <a:latin typeface="Times New Roman" pitchFamily="18" charset="0"/>
                <a:ea typeface="+mn-ea"/>
                <a:cs typeface="Times New Roman" pitchFamily="18" charset="0"/>
              </a:rPr>
              <a:t> РЭС </a:t>
            </a:r>
            <a:r>
              <a:rPr kumimoji="0" lang="ru-RU" sz="2100" b="0" i="0" u="none" strike="noStrike" kern="1200" cap="none" spc="0" normalizeH="0" baseline="0" noProof="0" dirty="0" err="1">
                <a:ln>
                  <a:noFill/>
                </a:ln>
                <a:solidFill>
                  <a:schemeClr val="tx1">
                    <a:lumMod val="95000"/>
                    <a:lumOff val="5000"/>
                  </a:schemeClr>
                </a:solidFill>
                <a:effectLst/>
                <a:uLnTx/>
                <a:uFillTx/>
                <a:latin typeface="Times New Roman" pitchFamily="18" charset="0"/>
                <a:ea typeface="+mn-ea"/>
                <a:cs typeface="Times New Roman" pitchFamily="18" charset="0"/>
              </a:rPr>
              <a:t>Сенгилеевского</a:t>
            </a:r>
            <a:r>
              <a:rPr kumimoji="0" lang="ru-RU" sz="2100" b="0" i="0" u="none" strike="noStrike" kern="1200" cap="none" spc="0" normalizeH="0" baseline="0" noProof="0" dirty="0">
                <a:ln>
                  <a:noFill/>
                </a:ln>
                <a:solidFill>
                  <a:schemeClr val="tx1">
                    <a:lumMod val="95000"/>
                    <a:lumOff val="5000"/>
                  </a:schemeClr>
                </a:solidFill>
                <a:effectLst/>
                <a:uLnTx/>
                <a:uFillTx/>
                <a:latin typeface="Times New Roman" pitchFamily="18" charset="0"/>
                <a:ea typeface="+mn-ea"/>
                <a:cs typeface="Times New Roman" pitchFamily="18" charset="0"/>
              </a:rPr>
              <a:t> р-на -</a:t>
            </a:r>
            <a:r>
              <a:rPr kumimoji="0" lang="ru-RU" sz="2100" b="0" i="0" u="none" strike="noStrike" kern="1200" cap="none" spc="0" normalizeH="0" noProof="0" dirty="0">
                <a:ln>
                  <a:noFill/>
                </a:ln>
                <a:solidFill>
                  <a:schemeClr val="tx1">
                    <a:lumMod val="95000"/>
                    <a:lumOff val="5000"/>
                  </a:schemeClr>
                </a:solidFill>
                <a:effectLst/>
                <a:uLnTx/>
                <a:uFillTx/>
                <a:latin typeface="Times New Roman" pitchFamily="18" charset="0"/>
                <a:ea typeface="+mn-ea"/>
                <a:cs typeface="Times New Roman" pitchFamily="18" charset="0"/>
              </a:rPr>
              <a:t> 4 </a:t>
            </a:r>
            <a:r>
              <a:rPr kumimoji="0" lang="ru-RU" sz="2100" b="0" i="0" u="none" strike="noStrike" kern="1200" cap="none" spc="0" normalizeH="0" noProof="0" dirty="0" err="1">
                <a:ln>
                  <a:noFill/>
                </a:ln>
                <a:solidFill>
                  <a:schemeClr val="tx1">
                    <a:lumMod val="95000"/>
                    <a:lumOff val="5000"/>
                  </a:schemeClr>
                </a:solidFill>
                <a:effectLst/>
                <a:uLnTx/>
                <a:uFillTx/>
                <a:latin typeface="Times New Roman" pitchFamily="18" charset="0"/>
                <a:ea typeface="+mn-ea"/>
                <a:cs typeface="Times New Roman" pitchFamily="18" charset="0"/>
              </a:rPr>
              <a:t>у.у</a:t>
            </a:r>
            <a:r>
              <a:rPr kumimoji="0" lang="ru-RU" sz="2100" b="0" i="0" u="none" strike="noStrike" kern="1200" cap="none" spc="0" normalizeH="0" noProof="0" dirty="0">
                <a:ln>
                  <a:noFill/>
                </a:ln>
                <a:solidFill>
                  <a:schemeClr val="tx1">
                    <a:lumMod val="95000"/>
                    <a:lumOff val="5000"/>
                  </a:schemeClr>
                </a:solidFill>
                <a:effectLst/>
                <a:uLnTx/>
                <a:uFillTx/>
                <a:latin typeface="Times New Roman" pitchFamily="18" charset="0"/>
                <a:ea typeface="+mn-ea"/>
                <a:cs typeface="Times New Roman" pitchFamily="18" charset="0"/>
              </a:rPr>
              <a:t>.;</a:t>
            </a:r>
          </a:p>
          <a:p>
            <a:pPr marL="0" marR="0" lvl="0" indent="0" defTabSz="914400" rtl="0" eaLnBrk="1" fontAlgn="auto" latinLnBrk="0" hangingPunct="1">
              <a:lnSpc>
                <a:spcPct val="100000"/>
              </a:lnSpc>
              <a:spcBef>
                <a:spcPct val="20000"/>
              </a:spcBef>
              <a:spcAft>
                <a:spcPts val="0"/>
              </a:spcAft>
              <a:buClrTx/>
              <a:buSzTx/>
              <a:buFontTx/>
              <a:buChar char="-"/>
              <a:tabLst/>
              <a:defRPr/>
            </a:pPr>
            <a:r>
              <a:rPr kumimoji="0" lang="ru-RU" sz="2100" b="0" i="0" u="none" strike="noStrike" kern="1200" cap="none" spc="0" normalizeH="0" noProof="0" dirty="0">
                <a:ln>
                  <a:noFill/>
                </a:ln>
                <a:solidFill>
                  <a:schemeClr val="tx1">
                    <a:lumMod val="95000"/>
                    <a:lumOff val="5000"/>
                  </a:schemeClr>
                </a:solidFill>
                <a:effectLst/>
                <a:uLnTx/>
                <a:uFillTx/>
                <a:latin typeface="Times New Roman" pitchFamily="18" charset="0"/>
                <a:ea typeface="+mn-ea"/>
                <a:cs typeface="Times New Roman" pitchFamily="18" charset="0"/>
              </a:rPr>
              <a:t> РЭС </a:t>
            </a:r>
            <a:r>
              <a:rPr kumimoji="0" lang="ru-RU" sz="2100" b="0" i="0" u="none" strike="noStrike" kern="1200" cap="none" spc="0" normalizeH="0" noProof="0" dirty="0" err="1">
                <a:ln>
                  <a:noFill/>
                </a:ln>
                <a:solidFill>
                  <a:schemeClr val="tx1">
                    <a:lumMod val="95000"/>
                    <a:lumOff val="5000"/>
                  </a:schemeClr>
                </a:solidFill>
                <a:effectLst/>
                <a:uLnTx/>
                <a:uFillTx/>
                <a:latin typeface="Times New Roman" pitchFamily="18" charset="0"/>
                <a:ea typeface="+mn-ea"/>
                <a:cs typeface="Times New Roman" pitchFamily="18" charset="0"/>
              </a:rPr>
              <a:t>Цильнинского</a:t>
            </a:r>
            <a:r>
              <a:rPr kumimoji="0" lang="ru-RU" sz="2100" b="0" i="0" u="none" strike="noStrike" kern="1200" cap="none" spc="0" normalizeH="0" noProof="0" dirty="0">
                <a:ln>
                  <a:noFill/>
                </a:ln>
                <a:solidFill>
                  <a:schemeClr val="tx1">
                    <a:lumMod val="95000"/>
                    <a:lumOff val="5000"/>
                  </a:schemeClr>
                </a:solidFill>
                <a:effectLst/>
                <a:uLnTx/>
                <a:uFillTx/>
                <a:latin typeface="Times New Roman" pitchFamily="18" charset="0"/>
                <a:ea typeface="+mn-ea"/>
                <a:cs typeface="Times New Roman" pitchFamily="18" charset="0"/>
              </a:rPr>
              <a:t> р-на - 20 </a:t>
            </a:r>
            <a:r>
              <a:rPr kumimoji="0" lang="ru-RU" sz="2100" b="0" i="0" u="none" strike="noStrike" kern="1200" cap="none" spc="0" normalizeH="0" noProof="0" dirty="0" err="1">
                <a:ln>
                  <a:noFill/>
                </a:ln>
                <a:solidFill>
                  <a:schemeClr val="tx1">
                    <a:lumMod val="95000"/>
                    <a:lumOff val="5000"/>
                  </a:schemeClr>
                </a:solidFill>
                <a:effectLst/>
                <a:uLnTx/>
                <a:uFillTx/>
                <a:latin typeface="Times New Roman" pitchFamily="18" charset="0"/>
                <a:ea typeface="+mn-ea"/>
                <a:cs typeface="Times New Roman" pitchFamily="18" charset="0"/>
              </a:rPr>
              <a:t>у.у</a:t>
            </a:r>
            <a:r>
              <a:rPr kumimoji="0" lang="ru-RU" sz="2100" b="0" i="0" u="none" strike="noStrike" kern="1200" cap="none" spc="0" normalizeH="0" noProof="0" dirty="0">
                <a:ln>
                  <a:noFill/>
                </a:ln>
                <a:solidFill>
                  <a:schemeClr val="tx1">
                    <a:lumMod val="95000"/>
                    <a:lumOff val="5000"/>
                  </a:schemeClr>
                </a:solidFill>
                <a:effectLst/>
                <a:uLnTx/>
                <a:uFillTx/>
                <a:latin typeface="Times New Roman" pitchFamily="18" charset="0"/>
                <a:ea typeface="+mn-ea"/>
                <a:cs typeface="Times New Roman" pitchFamily="18" charset="0"/>
              </a:rPr>
              <a:t>;</a:t>
            </a:r>
          </a:p>
          <a:p>
            <a:pPr lvl="0">
              <a:spcBef>
                <a:spcPct val="20000"/>
              </a:spcBef>
              <a:defRPr/>
            </a:pPr>
            <a:r>
              <a:rPr lang="ru-RU" sz="2100" dirty="0">
                <a:solidFill>
                  <a:schemeClr val="tx1">
                    <a:lumMod val="95000"/>
                    <a:lumOff val="5000"/>
                  </a:schemeClr>
                </a:solidFill>
                <a:latin typeface="Times New Roman" pitchFamily="18" charset="0"/>
                <a:cs typeface="Times New Roman" pitchFamily="18" charset="0"/>
              </a:rPr>
              <a:t>- РЭС Радищевского р-на - 14 </a:t>
            </a:r>
            <a:r>
              <a:rPr lang="ru-RU" sz="2100" dirty="0" err="1">
                <a:solidFill>
                  <a:schemeClr val="tx1">
                    <a:lumMod val="95000"/>
                    <a:lumOff val="5000"/>
                  </a:schemeClr>
                </a:solidFill>
                <a:latin typeface="Times New Roman" pitchFamily="18" charset="0"/>
                <a:cs typeface="Times New Roman" pitchFamily="18" charset="0"/>
              </a:rPr>
              <a:t>у.у</a:t>
            </a:r>
            <a:r>
              <a:rPr lang="ru-RU" sz="2100" dirty="0">
                <a:solidFill>
                  <a:schemeClr val="tx1">
                    <a:lumMod val="95000"/>
                    <a:lumOff val="5000"/>
                  </a:schemeClr>
                </a:solidFill>
                <a:latin typeface="Times New Roman" pitchFamily="18" charset="0"/>
                <a:cs typeface="Times New Roman" pitchFamily="18" charset="0"/>
              </a:rPr>
              <a:t>.;</a:t>
            </a:r>
          </a:p>
          <a:p>
            <a:pPr lvl="0">
              <a:spcBef>
                <a:spcPct val="20000"/>
              </a:spcBef>
              <a:buFontTx/>
              <a:buChar char="-"/>
              <a:defRPr/>
            </a:pPr>
            <a:r>
              <a:rPr lang="ru-RU" sz="2100" dirty="0">
                <a:solidFill>
                  <a:schemeClr val="tx1">
                    <a:lumMod val="95000"/>
                    <a:lumOff val="5000"/>
                  </a:schemeClr>
                </a:solidFill>
                <a:latin typeface="Times New Roman" pitchFamily="18" charset="0"/>
                <a:cs typeface="Times New Roman" pitchFamily="18" charset="0"/>
              </a:rPr>
              <a:t> РЭС Старокулаткинского р-на - 8 </a:t>
            </a:r>
            <a:r>
              <a:rPr lang="ru-RU" sz="2100" dirty="0" err="1">
                <a:solidFill>
                  <a:schemeClr val="tx1">
                    <a:lumMod val="95000"/>
                    <a:lumOff val="5000"/>
                  </a:schemeClr>
                </a:solidFill>
                <a:latin typeface="Times New Roman" pitchFamily="18" charset="0"/>
                <a:cs typeface="Times New Roman" pitchFamily="18" charset="0"/>
              </a:rPr>
              <a:t>у.у</a:t>
            </a:r>
            <a:r>
              <a:rPr lang="ru-RU" sz="2100" dirty="0">
                <a:solidFill>
                  <a:schemeClr val="tx1">
                    <a:lumMod val="95000"/>
                    <a:lumOff val="5000"/>
                  </a:schemeClr>
                </a:solidFill>
                <a:latin typeface="Times New Roman" pitchFamily="18" charset="0"/>
                <a:cs typeface="Times New Roman" pitchFamily="18" charset="0"/>
              </a:rPr>
              <a:t>.;</a:t>
            </a:r>
          </a:p>
          <a:p>
            <a:pPr lvl="0">
              <a:spcBef>
                <a:spcPct val="20000"/>
              </a:spcBef>
              <a:buFontTx/>
              <a:buChar char="-"/>
              <a:defRPr/>
            </a:pPr>
            <a:r>
              <a:rPr lang="ru-RU" sz="2100" dirty="0">
                <a:solidFill>
                  <a:schemeClr val="tx1">
                    <a:lumMod val="95000"/>
                    <a:lumOff val="5000"/>
                  </a:schemeClr>
                </a:solidFill>
                <a:latin typeface="Times New Roman" pitchFamily="18" charset="0"/>
                <a:cs typeface="Times New Roman" pitchFamily="18" charset="0"/>
              </a:rPr>
              <a:t> РЭС Павловского р-на - 11 </a:t>
            </a:r>
            <a:r>
              <a:rPr lang="ru-RU" sz="2100" dirty="0" err="1">
                <a:solidFill>
                  <a:schemeClr val="tx1">
                    <a:lumMod val="95000"/>
                    <a:lumOff val="5000"/>
                  </a:schemeClr>
                </a:solidFill>
                <a:latin typeface="Times New Roman" pitchFamily="18" charset="0"/>
                <a:cs typeface="Times New Roman" pitchFamily="18" charset="0"/>
              </a:rPr>
              <a:t>у.у</a:t>
            </a:r>
            <a:r>
              <a:rPr lang="ru-RU" sz="2100" dirty="0">
                <a:solidFill>
                  <a:schemeClr val="tx1">
                    <a:lumMod val="95000"/>
                    <a:lumOff val="5000"/>
                  </a:schemeClr>
                </a:solidFill>
                <a:latin typeface="Times New Roman" pitchFamily="18" charset="0"/>
                <a:cs typeface="Times New Roman" pitchFamily="18" charset="0"/>
              </a:rPr>
              <a:t>.;</a:t>
            </a:r>
          </a:p>
          <a:p>
            <a:pPr lvl="0">
              <a:spcBef>
                <a:spcPct val="20000"/>
              </a:spcBef>
              <a:buFontTx/>
              <a:buChar char="-"/>
              <a:defRPr/>
            </a:pPr>
            <a:r>
              <a:rPr lang="ru-RU" sz="2100" dirty="0">
                <a:solidFill>
                  <a:schemeClr val="tx1">
                    <a:lumMod val="95000"/>
                    <a:lumOff val="5000"/>
                  </a:schemeClr>
                </a:solidFill>
                <a:latin typeface="Times New Roman" pitchFamily="18" charset="0"/>
                <a:cs typeface="Times New Roman" pitchFamily="18" charset="0"/>
              </a:rPr>
              <a:t> РЭС Николаевского р-на - 1 </a:t>
            </a:r>
            <a:r>
              <a:rPr lang="ru-RU" sz="2100" dirty="0" err="1">
                <a:solidFill>
                  <a:schemeClr val="tx1">
                    <a:lumMod val="95000"/>
                    <a:lumOff val="5000"/>
                  </a:schemeClr>
                </a:solidFill>
                <a:latin typeface="Times New Roman" pitchFamily="18" charset="0"/>
                <a:cs typeface="Times New Roman" pitchFamily="18" charset="0"/>
              </a:rPr>
              <a:t>у.у</a:t>
            </a:r>
            <a:r>
              <a:rPr lang="ru-RU" sz="2100" dirty="0">
                <a:solidFill>
                  <a:schemeClr val="tx1">
                    <a:lumMod val="95000"/>
                    <a:lumOff val="5000"/>
                  </a:schemeClr>
                </a:solidFill>
                <a:latin typeface="Times New Roman" pitchFamily="18" charset="0"/>
                <a:cs typeface="Times New Roman" pitchFamily="18" charset="0"/>
              </a:rPr>
              <a:t>.;</a:t>
            </a:r>
          </a:p>
          <a:p>
            <a:pPr lvl="0">
              <a:spcBef>
                <a:spcPct val="20000"/>
              </a:spcBef>
              <a:defRPr/>
            </a:pPr>
            <a:r>
              <a:rPr lang="ru-RU" sz="2100" dirty="0">
                <a:solidFill>
                  <a:schemeClr val="tx1">
                    <a:lumMod val="95000"/>
                    <a:lumOff val="5000"/>
                  </a:schemeClr>
                </a:solidFill>
                <a:latin typeface="Times New Roman" pitchFamily="18" charset="0"/>
                <a:cs typeface="Times New Roman" pitchFamily="18" charset="0"/>
              </a:rPr>
              <a:t>- РЭС Новоспасского р-на - 12 </a:t>
            </a:r>
            <a:r>
              <a:rPr lang="ru-RU" sz="2100" dirty="0" err="1">
                <a:solidFill>
                  <a:schemeClr val="tx1">
                    <a:lumMod val="95000"/>
                    <a:lumOff val="5000"/>
                  </a:schemeClr>
                </a:solidFill>
                <a:latin typeface="Times New Roman" pitchFamily="18" charset="0"/>
                <a:cs typeface="Times New Roman" pitchFamily="18" charset="0"/>
              </a:rPr>
              <a:t>у.у</a:t>
            </a:r>
            <a:r>
              <a:rPr lang="ru-RU" sz="2100" dirty="0">
                <a:solidFill>
                  <a:schemeClr val="tx1">
                    <a:lumMod val="95000"/>
                    <a:lumOff val="5000"/>
                  </a:schemeClr>
                </a:solidFill>
                <a:latin typeface="Times New Roman" pitchFamily="18" charset="0"/>
                <a:cs typeface="Times New Roman" pitchFamily="18" charset="0"/>
              </a:rPr>
              <a:t>; </a:t>
            </a:r>
          </a:p>
          <a:p>
            <a:pPr lvl="0">
              <a:spcBef>
                <a:spcPct val="20000"/>
              </a:spcBef>
              <a:defRPr/>
            </a:pPr>
            <a:r>
              <a:rPr lang="ru-RU" sz="2100" dirty="0">
                <a:solidFill>
                  <a:schemeClr val="tx1">
                    <a:lumMod val="95000"/>
                    <a:lumOff val="5000"/>
                  </a:schemeClr>
                </a:solidFill>
                <a:latin typeface="Times New Roman" pitchFamily="18" charset="0"/>
                <a:cs typeface="Times New Roman" pitchFamily="18" charset="0"/>
              </a:rPr>
              <a:t>- РЭС Мелекесского р-на - 1 </a:t>
            </a:r>
            <a:r>
              <a:rPr lang="ru-RU" sz="2100" dirty="0" err="1">
                <a:solidFill>
                  <a:schemeClr val="tx1">
                    <a:lumMod val="95000"/>
                    <a:lumOff val="5000"/>
                  </a:schemeClr>
                </a:solidFill>
                <a:latin typeface="Times New Roman" pitchFamily="18" charset="0"/>
                <a:cs typeface="Times New Roman" pitchFamily="18" charset="0"/>
              </a:rPr>
              <a:t>у.у</a:t>
            </a:r>
            <a:r>
              <a:rPr lang="ru-RU" sz="2100" dirty="0">
                <a:solidFill>
                  <a:schemeClr val="tx1">
                    <a:lumMod val="95000"/>
                    <a:lumOff val="5000"/>
                  </a:schemeClr>
                </a:solidFill>
                <a:latin typeface="Times New Roman" pitchFamily="18" charset="0"/>
                <a:cs typeface="Times New Roman" pitchFamily="18" charset="0"/>
              </a:rPr>
              <a:t>.;</a:t>
            </a:r>
          </a:p>
          <a:p>
            <a:pPr lvl="0">
              <a:spcBef>
                <a:spcPct val="20000"/>
              </a:spcBef>
              <a:defRPr/>
            </a:pPr>
            <a:r>
              <a:rPr lang="ru-RU" sz="2100" dirty="0">
                <a:solidFill>
                  <a:schemeClr val="tx1">
                    <a:lumMod val="95000"/>
                    <a:lumOff val="5000"/>
                  </a:schemeClr>
                </a:solidFill>
                <a:latin typeface="Times New Roman" pitchFamily="18" charset="0"/>
                <a:cs typeface="Times New Roman" pitchFamily="18" charset="0"/>
              </a:rPr>
              <a:t>- РЭС </a:t>
            </a:r>
            <a:r>
              <a:rPr lang="ru-RU" sz="2100" dirty="0" err="1">
                <a:solidFill>
                  <a:schemeClr val="tx1">
                    <a:lumMod val="95000"/>
                    <a:lumOff val="5000"/>
                  </a:schemeClr>
                </a:solidFill>
                <a:latin typeface="Times New Roman" pitchFamily="18" charset="0"/>
                <a:cs typeface="Times New Roman" pitchFamily="18" charset="0"/>
              </a:rPr>
              <a:t>Новомалыклинского</a:t>
            </a:r>
            <a:r>
              <a:rPr lang="ru-RU" sz="2100" dirty="0">
                <a:solidFill>
                  <a:schemeClr val="tx1">
                    <a:lumMod val="95000"/>
                    <a:lumOff val="5000"/>
                  </a:schemeClr>
                </a:solidFill>
                <a:latin typeface="Times New Roman" pitchFamily="18" charset="0"/>
                <a:cs typeface="Times New Roman" pitchFamily="18" charset="0"/>
              </a:rPr>
              <a:t> р-на - 20 </a:t>
            </a:r>
            <a:r>
              <a:rPr lang="ru-RU" sz="2100" dirty="0" err="1">
                <a:solidFill>
                  <a:schemeClr val="tx1">
                    <a:lumMod val="95000"/>
                    <a:lumOff val="5000"/>
                  </a:schemeClr>
                </a:solidFill>
                <a:latin typeface="Times New Roman" pitchFamily="18" charset="0"/>
                <a:cs typeface="Times New Roman" pitchFamily="18" charset="0"/>
              </a:rPr>
              <a:t>у.у</a:t>
            </a:r>
            <a:r>
              <a:rPr lang="ru-RU" sz="2100" dirty="0">
                <a:solidFill>
                  <a:schemeClr val="tx1">
                    <a:lumMod val="95000"/>
                    <a:lumOff val="5000"/>
                  </a:schemeClr>
                </a:solidFill>
                <a:latin typeface="Times New Roman" pitchFamily="18" charset="0"/>
                <a:cs typeface="Times New Roman" pitchFamily="18" charset="0"/>
              </a:rPr>
              <a:t>.;</a:t>
            </a:r>
          </a:p>
          <a:p>
            <a:pPr lvl="0">
              <a:spcBef>
                <a:spcPct val="20000"/>
              </a:spcBef>
              <a:buFontTx/>
              <a:buChar char="-"/>
              <a:defRPr/>
            </a:pPr>
            <a:r>
              <a:rPr lang="ru-RU" sz="2100" dirty="0">
                <a:solidFill>
                  <a:schemeClr val="tx1">
                    <a:lumMod val="95000"/>
                    <a:lumOff val="5000"/>
                  </a:schemeClr>
                </a:solidFill>
                <a:latin typeface="Times New Roman" pitchFamily="18" charset="0"/>
                <a:cs typeface="Times New Roman" pitchFamily="18" charset="0"/>
              </a:rPr>
              <a:t> РЭС </a:t>
            </a:r>
            <a:r>
              <a:rPr lang="ru-RU" sz="2100" dirty="0" err="1">
                <a:solidFill>
                  <a:schemeClr val="tx1">
                    <a:lumMod val="95000"/>
                    <a:lumOff val="5000"/>
                  </a:schemeClr>
                </a:solidFill>
                <a:latin typeface="Times New Roman" pitchFamily="18" charset="0"/>
                <a:cs typeface="Times New Roman" pitchFamily="18" charset="0"/>
              </a:rPr>
              <a:t>Чердаклинского</a:t>
            </a:r>
            <a:r>
              <a:rPr lang="ru-RU" sz="2100" dirty="0">
                <a:solidFill>
                  <a:schemeClr val="tx1">
                    <a:lumMod val="95000"/>
                    <a:lumOff val="5000"/>
                  </a:schemeClr>
                </a:solidFill>
                <a:latin typeface="Times New Roman" pitchFamily="18" charset="0"/>
                <a:cs typeface="Times New Roman" pitchFamily="18" charset="0"/>
              </a:rPr>
              <a:t> р-на - 1 </a:t>
            </a:r>
            <a:r>
              <a:rPr lang="ru-RU" sz="2100" dirty="0" err="1">
                <a:solidFill>
                  <a:schemeClr val="tx1">
                    <a:lumMod val="95000"/>
                    <a:lumOff val="5000"/>
                  </a:schemeClr>
                </a:solidFill>
                <a:latin typeface="Times New Roman" pitchFamily="18" charset="0"/>
                <a:cs typeface="Times New Roman" pitchFamily="18" charset="0"/>
              </a:rPr>
              <a:t>у.у</a:t>
            </a:r>
            <a:r>
              <a:rPr lang="ru-RU" sz="2100" dirty="0">
                <a:solidFill>
                  <a:schemeClr val="tx1">
                    <a:lumMod val="95000"/>
                    <a:lumOff val="5000"/>
                  </a:schemeClr>
                </a:solidFill>
                <a:latin typeface="Times New Roman" pitchFamily="18" charset="0"/>
                <a:cs typeface="Times New Roman" pitchFamily="18" charset="0"/>
              </a:rPr>
              <a:t>.;</a:t>
            </a:r>
          </a:p>
          <a:p>
            <a:pPr lvl="0">
              <a:spcBef>
                <a:spcPct val="20000"/>
              </a:spcBef>
              <a:defRPr/>
            </a:pPr>
            <a:r>
              <a:rPr lang="ru-RU" sz="2100" dirty="0">
                <a:solidFill>
                  <a:schemeClr val="tx1">
                    <a:lumMod val="95000"/>
                    <a:lumOff val="5000"/>
                  </a:schemeClr>
                </a:solidFill>
                <a:latin typeface="Times New Roman" pitchFamily="18" charset="0"/>
                <a:cs typeface="Times New Roman" pitchFamily="18" charset="0"/>
              </a:rPr>
              <a:t>- РЭС Майнского р-на - 3 </a:t>
            </a:r>
            <a:r>
              <a:rPr lang="ru-RU" sz="2100" dirty="0" err="1">
                <a:solidFill>
                  <a:schemeClr val="tx1">
                    <a:lumMod val="95000"/>
                    <a:lumOff val="5000"/>
                  </a:schemeClr>
                </a:solidFill>
                <a:latin typeface="Times New Roman" pitchFamily="18" charset="0"/>
                <a:cs typeface="Times New Roman" pitchFamily="18" charset="0"/>
              </a:rPr>
              <a:t>у.у</a:t>
            </a:r>
            <a:r>
              <a:rPr lang="ru-RU" sz="2100" dirty="0">
                <a:solidFill>
                  <a:schemeClr val="tx1">
                    <a:lumMod val="95000"/>
                    <a:lumOff val="5000"/>
                  </a:schemeClr>
                </a:solidFill>
                <a:latin typeface="Times New Roman" pitchFamily="18" charset="0"/>
                <a:cs typeface="Times New Roman" pitchFamily="18" charset="0"/>
              </a:rPr>
              <a:t>.;</a:t>
            </a:r>
          </a:p>
          <a:p>
            <a:pPr lvl="0">
              <a:spcBef>
                <a:spcPct val="20000"/>
              </a:spcBef>
              <a:buFontTx/>
              <a:buChar char="-"/>
              <a:defRPr/>
            </a:pPr>
            <a:r>
              <a:rPr lang="ru-RU" sz="2100" dirty="0">
                <a:solidFill>
                  <a:schemeClr val="tx1">
                    <a:lumMod val="95000"/>
                    <a:lumOff val="5000"/>
                  </a:schemeClr>
                </a:solidFill>
                <a:latin typeface="Times New Roman" pitchFamily="18" charset="0"/>
                <a:cs typeface="Times New Roman" pitchFamily="18" charset="0"/>
              </a:rPr>
              <a:t> РЭС Карсунского р-на - 22 </a:t>
            </a:r>
            <a:r>
              <a:rPr lang="ru-RU" sz="2100" dirty="0" err="1">
                <a:solidFill>
                  <a:schemeClr val="tx1">
                    <a:lumMod val="95000"/>
                    <a:lumOff val="5000"/>
                  </a:schemeClr>
                </a:solidFill>
                <a:latin typeface="Times New Roman" pitchFamily="18" charset="0"/>
                <a:cs typeface="Times New Roman" pitchFamily="18" charset="0"/>
              </a:rPr>
              <a:t>у.у</a:t>
            </a:r>
            <a:r>
              <a:rPr lang="ru-RU" sz="2100" dirty="0">
                <a:solidFill>
                  <a:schemeClr val="tx1">
                    <a:lumMod val="95000"/>
                    <a:lumOff val="5000"/>
                  </a:schemeClr>
                </a:solidFill>
                <a:latin typeface="Times New Roman" pitchFamily="18" charset="0"/>
                <a:cs typeface="Times New Roman" pitchFamily="18" charset="0"/>
              </a:rPr>
              <a:t>.;</a:t>
            </a:r>
          </a:p>
          <a:p>
            <a:pPr lvl="0">
              <a:spcBef>
                <a:spcPct val="20000"/>
              </a:spcBef>
              <a:buFontTx/>
              <a:buChar char="-"/>
              <a:defRPr/>
            </a:pPr>
            <a:r>
              <a:rPr lang="ru-RU" sz="2100" dirty="0">
                <a:solidFill>
                  <a:schemeClr val="tx1">
                    <a:lumMod val="95000"/>
                    <a:lumOff val="5000"/>
                  </a:schemeClr>
                </a:solidFill>
                <a:latin typeface="Times New Roman" pitchFamily="18" charset="0"/>
                <a:cs typeface="Times New Roman" pitchFamily="18" charset="0"/>
              </a:rPr>
              <a:t> СУ Языково - 7 </a:t>
            </a:r>
            <a:r>
              <a:rPr lang="ru-RU" sz="2100" dirty="0" err="1">
                <a:solidFill>
                  <a:schemeClr val="tx1">
                    <a:lumMod val="95000"/>
                    <a:lumOff val="5000"/>
                  </a:schemeClr>
                </a:solidFill>
                <a:latin typeface="Times New Roman" pitchFamily="18" charset="0"/>
                <a:cs typeface="Times New Roman" pitchFamily="18" charset="0"/>
              </a:rPr>
              <a:t>у.у</a:t>
            </a:r>
            <a:r>
              <a:rPr lang="ru-RU" sz="2100" dirty="0">
                <a:solidFill>
                  <a:schemeClr val="tx1">
                    <a:lumMod val="95000"/>
                    <a:lumOff val="5000"/>
                  </a:schemeClr>
                </a:solidFill>
                <a:latin typeface="Times New Roman" pitchFamily="18" charset="0"/>
                <a:cs typeface="Times New Roman" pitchFamily="18" charset="0"/>
              </a:rPr>
              <a:t>.;</a:t>
            </a:r>
          </a:p>
          <a:p>
            <a:pPr lvl="0">
              <a:spcBef>
                <a:spcPct val="20000"/>
              </a:spcBef>
              <a:buFontTx/>
              <a:buChar char="-"/>
              <a:defRPr/>
            </a:pPr>
            <a:r>
              <a:rPr lang="ru-RU" sz="2100" dirty="0">
                <a:solidFill>
                  <a:schemeClr val="tx1">
                    <a:lumMod val="95000"/>
                    <a:lumOff val="5000"/>
                  </a:schemeClr>
                </a:solidFill>
                <a:latin typeface="Times New Roman" pitchFamily="18" charset="0"/>
                <a:cs typeface="Times New Roman" pitchFamily="18" charset="0"/>
              </a:rPr>
              <a:t> РЭС Вешкаймского р-на - 2 </a:t>
            </a:r>
            <a:r>
              <a:rPr lang="ru-RU" sz="2100" dirty="0" err="1">
                <a:solidFill>
                  <a:schemeClr val="tx1">
                    <a:lumMod val="95000"/>
                    <a:lumOff val="5000"/>
                  </a:schemeClr>
                </a:solidFill>
                <a:latin typeface="Times New Roman" pitchFamily="18" charset="0"/>
                <a:cs typeface="Times New Roman" pitchFamily="18" charset="0"/>
              </a:rPr>
              <a:t>у.у</a:t>
            </a:r>
            <a:r>
              <a:rPr lang="ru-RU" sz="2100" dirty="0">
                <a:solidFill>
                  <a:schemeClr val="tx1">
                    <a:lumMod val="95000"/>
                    <a:lumOff val="5000"/>
                  </a:schemeClr>
                </a:solidFill>
                <a:latin typeface="Times New Roman" pitchFamily="18" charset="0"/>
                <a:cs typeface="Times New Roman" pitchFamily="18" charset="0"/>
              </a:rPr>
              <a:t>.;</a:t>
            </a:r>
          </a:p>
          <a:p>
            <a:pPr lvl="0">
              <a:spcBef>
                <a:spcPct val="20000"/>
              </a:spcBef>
              <a:buFontTx/>
              <a:buChar char="-"/>
              <a:defRPr/>
            </a:pPr>
            <a:r>
              <a:rPr lang="ru-RU" sz="2100" dirty="0">
                <a:solidFill>
                  <a:schemeClr val="tx1">
                    <a:lumMod val="95000"/>
                    <a:lumOff val="5000"/>
                  </a:schemeClr>
                </a:solidFill>
                <a:latin typeface="Times New Roman" pitchFamily="18" charset="0"/>
                <a:cs typeface="Times New Roman" pitchFamily="18" charset="0"/>
              </a:rPr>
              <a:t> РЭС </a:t>
            </a:r>
            <a:r>
              <a:rPr lang="ru-RU" sz="2100" dirty="0" err="1">
                <a:solidFill>
                  <a:schemeClr val="tx1">
                    <a:lumMod val="95000"/>
                    <a:lumOff val="5000"/>
                  </a:schemeClr>
                </a:solidFill>
                <a:latin typeface="Times New Roman" pitchFamily="18" charset="0"/>
                <a:cs typeface="Times New Roman" pitchFamily="18" charset="0"/>
              </a:rPr>
              <a:t>Кузоватовского</a:t>
            </a:r>
            <a:r>
              <a:rPr lang="ru-RU" sz="2100" dirty="0">
                <a:solidFill>
                  <a:schemeClr val="tx1">
                    <a:lumMod val="95000"/>
                    <a:lumOff val="5000"/>
                  </a:schemeClr>
                </a:solidFill>
                <a:latin typeface="Times New Roman" pitchFamily="18" charset="0"/>
                <a:cs typeface="Times New Roman" pitchFamily="18" charset="0"/>
              </a:rPr>
              <a:t> р-на – 1 </a:t>
            </a:r>
            <a:r>
              <a:rPr lang="ru-RU" sz="2100" dirty="0" err="1">
                <a:solidFill>
                  <a:schemeClr val="tx1">
                    <a:lumMod val="95000"/>
                    <a:lumOff val="5000"/>
                  </a:schemeClr>
                </a:solidFill>
                <a:latin typeface="Times New Roman" pitchFamily="18" charset="0"/>
                <a:cs typeface="Times New Roman" pitchFamily="18" charset="0"/>
              </a:rPr>
              <a:t>у.у</a:t>
            </a:r>
            <a:r>
              <a:rPr lang="ru-RU" sz="2100" dirty="0">
                <a:solidFill>
                  <a:schemeClr val="tx1">
                    <a:lumMod val="95000"/>
                    <a:lumOff val="5000"/>
                  </a:schemeClr>
                </a:solidFill>
                <a:latin typeface="Times New Roman" pitchFamily="18" charset="0"/>
                <a:cs typeface="Times New Roman" pitchFamily="18" charset="0"/>
              </a:rPr>
              <a:t>.;</a:t>
            </a:r>
          </a:p>
          <a:p>
            <a:pPr lvl="0">
              <a:spcBef>
                <a:spcPct val="20000"/>
              </a:spcBef>
              <a:defRPr/>
            </a:pPr>
            <a:r>
              <a:rPr lang="ru-RU" sz="2100" dirty="0">
                <a:solidFill>
                  <a:schemeClr val="tx1">
                    <a:lumMod val="95000"/>
                    <a:lumOff val="5000"/>
                  </a:schemeClr>
                </a:solidFill>
                <a:latin typeface="Times New Roman" pitchFamily="18" charset="0"/>
                <a:cs typeface="Times New Roman" pitchFamily="18" charset="0"/>
              </a:rPr>
              <a:t>- РЭС </a:t>
            </a:r>
            <a:r>
              <a:rPr lang="ru-RU" sz="2100" dirty="0" err="1">
                <a:solidFill>
                  <a:schemeClr val="tx1">
                    <a:lumMod val="95000"/>
                    <a:lumOff val="5000"/>
                  </a:schemeClr>
                </a:solidFill>
                <a:latin typeface="Times New Roman" pitchFamily="18" charset="0"/>
                <a:cs typeface="Times New Roman" pitchFamily="18" charset="0"/>
              </a:rPr>
              <a:t>Базарносызганского</a:t>
            </a:r>
            <a:r>
              <a:rPr lang="ru-RU" sz="2100" dirty="0">
                <a:solidFill>
                  <a:schemeClr val="tx1">
                    <a:lumMod val="95000"/>
                    <a:lumOff val="5000"/>
                  </a:schemeClr>
                </a:solidFill>
                <a:latin typeface="Times New Roman" pitchFamily="18" charset="0"/>
                <a:cs typeface="Times New Roman" pitchFamily="18" charset="0"/>
              </a:rPr>
              <a:t> р-на - 7 </a:t>
            </a:r>
            <a:r>
              <a:rPr lang="ru-RU" sz="2100" dirty="0" err="1">
                <a:solidFill>
                  <a:schemeClr val="tx1">
                    <a:lumMod val="95000"/>
                    <a:lumOff val="5000"/>
                  </a:schemeClr>
                </a:solidFill>
                <a:latin typeface="Times New Roman" pitchFamily="18" charset="0"/>
                <a:cs typeface="Times New Roman" pitchFamily="18" charset="0"/>
              </a:rPr>
              <a:t>у.у</a:t>
            </a:r>
            <a:r>
              <a:rPr lang="ru-RU" sz="2100" dirty="0">
                <a:solidFill>
                  <a:schemeClr val="tx1">
                    <a:lumMod val="95000"/>
                    <a:lumOff val="5000"/>
                  </a:schemeClr>
                </a:solidFill>
                <a:latin typeface="Times New Roman" pitchFamily="18" charset="0"/>
                <a:cs typeface="Times New Roman" pitchFamily="18" charset="0"/>
              </a:rPr>
              <a:t>.;</a:t>
            </a:r>
          </a:p>
          <a:p>
            <a:pPr lvl="0">
              <a:spcBef>
                <a:spcPct val="20000"/>
              </a:spcBef>
              <a:buFontTx/>
              <a:buChar char="-"/>
              <a:defRPr/>
            </a:pPr>
            <a:r>
              <a:rPr lang="ru-RU" sz="2100" dirty="0">
                <a:solidFill>
                  <a:schemeClr val="tx1">
                    <a:lumMod val="95000"/>
                    <a:lumOff val="5000"/>
                  </a:schemeClr>
                </a:solidFill>
                <a:latin typeface="Times New Roman" pitchFamily="18" charset="0"/>
                <a:cs typeface="Times New Roman" pitchFamily="18" charset="0"/>
              </a:rPr>
              <a:t> РЭС г.Барыш - 33 </a:t>
            </a:r>
            <a:r>
              <a:rPr lang="ru-RU" sz="2100" dirty="0" err="1">
                <a:solidFill>
                  <a:schemeClr val="tx1">
                    <a:lumMod val="95000"/>
                    <a:lumOff val="5000"/>
                  </a:schemeClr>
                </a:solidFill>
                <a:latin typeface="Times New Roman" pitchFamily="18" charset="0"/>
                <a:cs typeface="Times New Roman" pitchFamily="18" charset="0"/>
              </a:rPr>
              <a:t>у.у</a:t>
            </a:r>
            <a:r>
              <a:rPr lang="ru-RU" sz="2100" dirty="0">
                <a:solidFill>
                  <a:schemeClr val="tx1">
                    <a:lumMod val="95000"/>
                    <a:lumOff val="5000"/>
                  </a:schemeClr>
                </a:solidFill>
                <a:latin typeface="Times New Roman" pitchFamily="18" charset="0"/>
                <a:cs typeface="Times New Roman" pitchFamily="18" charset="0"/>
              </a:rPr>
              <a:t>.</a:t>
            </a:r>
          </a:p>
          <a:p>
            <a:pPr lvl="0">
              <a:spcBef>
                <a:spcPct val="20000"/>
              </a:spcBef>
              <a:buFontTx/>
              <a:buChar char="-"/>
              <a:defRPr/>
            </a:pPr>
            <a:endParaRPr lang="ru-RU" sz="2000" dirty="0">
              <a:solidFill>
                <a:schemeClr val="tx1">
                  <a:lumMod val="95000"/>
                  <a:lumOff val="5000"/>
                </a:schemeClr>
              </a:solidFill>
              <a:latin typeface="Times New Roman" pitchFamily="18" charset="0"/>
              <a:cs typeface="Times New Roman" pitchFamily="18" charset="0"/>
            </a:endParaRPr>
          </a:p>
          <a:p>
            <a:pPr lvl="0">
              <a:spcBef>
                <a:spcPct val="20000"/>
              </a:spcBef>
              <a:buFontTx/>
              <a:buChar char="-"/>
              <a:defRPr/>
            </a:pPr>
            <a:endParaRPr lang="ru-RU" sz="2000" dirty="0">
              <a:solidFill>
                <a:schemeClr val="tx1">
                  <a:lumMod val="95000"/>
                  <a:lumOff val="5000"/>
                </a:schemeClr>
              </a:solidFill>
              <a:latin typeface="Times New Roman" pitchFamily="18" charset="0"/>
              <a:cs typeface="Times New Roman" pitchFamily="18" charset="0"/>
            </a:endParaRPr>
          </a:p>
          <a:p>
            <a:pPr lvl="0">
              <a:spcBef>
                <a:spcPct val="20000"/>
              </a:spcBef>
              <a:buFontTx/>
              <a:buChar char="-"/>
              <a:defRPr/>
            </a:pPr>
            <a:endParaRPr lang="ru-RU" sz="2000" dirty="0">
              <a:solidFill>
                <a:schemeClr val="tx1">
                  <a:lumMod val="95000"/>
                  <a:lumOff val="5000"/>
                </a:schemeClr>
              </a:solidFill>
              <a:latin typeface="Times New Roman" pitchFamily="18" charset="0"/>
              <a:cs typeface="Times New Roman" pitchFamily="18" charset="0"/>
            </a:endParaRPr>
          </a:p>
          <a:p>
            <a:pPr lvl="0">
              <a:spcBef>
                <a:spcPct val="20000"/>
              </a:spcBef>
              <a:buFontTx/>
              <a:buChar char="-"/>
              <a:defRPr/>
            </a:pPr>
            <a:endParaRPr lang="ru-RU" sz="2000" dirty="0">
              <a:solidFill>
                <a:schemeClr val="tx1">
                  <a:lumMod val="95000"/>
                  <a:lumOff val="5000"/>
                </a:schemeClr>
              </a:solidFill>
              <a:latin typeface="Times New Roman" pitchFamily="18" charset="0"/>
              <a:cs typeface="Times New Roman" pitchFamily="18" charset="0"/>
            </a:endParaRPr>
          </a:p>
          <a:p>
            <a:pPr lvl="0">
              <a:spcBef>
                <a:spcPct val="20000"/>
              </a:spcBef>
              <a:buFontTx/>
              <a:buChar char="-"/>
              <a:defRPr/>
            </a:pPr>
            <a:endParaRPr lang="ru-RU" sz="2000" dirty="0">
              <a:solidFill>
                <a:schemeClr val="tx1">
                  <a:lumMod val="95000"/>
                  <a:lumOff val="5000"/>
                </a:schemeClr>
              </a:solidFill>
              <a:latin typeface="Times New Roman" pitchFamily="18" charset="0"/>
              <a:cs typeface="Times New Roman" pitchFamily="18" charset="0"/>
            </a:endParaRPr>
          </a:p>
          <a:p>
            <a:pPr marL="0" marR="0" lvl="0" indent="0" defTabSz="914400" rtl="0" eaLnBrk="1" fontAlgn="auto" latinLnBrk="0" hangingPunct="1">
              <a:lnSpc>
                <a:spcPct val="100000"/>
              </a:lnSpc>
              <a:spcBef>
                <a:spcPct val="20000"/>
              </a:spcBef>
              <a:spcAft>
                <a:spcPts val="0"/>
              </a:spcAft>
              <a:buClrTx/>
              <a:buSzTx/>
              <a:buFontTx/>
              <a:buChar char="-"/>
              <a:tabLst/>
              <a:defRPr/>
            </a:pPr>
            <a:endParaRPr kumimoji="0" lang="ru-RU" sz="2000" b="0" i="0" u="none" strike="noStrike" kern="1200" cap="none" spc="0" normalizeH="0" noProof="0" dirty="0">
              <a:ln>
                <a:noFill/>
              </a:ln>
              <a:solidFill>
                <a:schemeClr val="tx1">
                  <a:lumMod val="95000"/>
                  <a:lumOff val="5000"/>
                </a:schemeClr>
              </a:solidFill>
              <a:effectLst/>
              <a:uLnTx/>
              <a:uFillTx/>
              <a:latin typeface="Times New Roman" pitchFamily="18" charset="0"/>
              <a:ea typeface="+mn-ea"/>
              <a:cs typeface="Times New Roman" pitchFamily="18" charset="0"/>
            </a:endParaRPr>
          </a:p>
          <a:p>
            <a:pPr marL="0" marR="0" lvl="0" indent="0" algn="ctr" defTabSz="914400" rtl="0" eaLnBrk="1" fontAlgn="auto" latinLnBrk="0" hangingPunct="1">
              <a:lnSpc>
                <a:spcPct val="100000"/>
              </a:lnSpc>
              <a:spcBef>
                <a:spcPct val="20000"/>
              </a:spcBef>
              <a:spcAft>
                <a:spcPts val="0"/>
              </a:spcAft>
              <a:buClrTx/>
              <a:buSzTx/>
              <a:tabLst/>
              <a:defRPr/>
            </a:pPr>
            <a:endParaRPr kumimoji="0" lang="ru-RU" sz="2000" b="0" i="0" u="none" strike="noStrike" kern="1200" cap="none" spc="0" normalizeH="0" baseline="0" noProof="0" dirty="0">
              <a:ln>
                <a:noFill/>
              </a:ln>
              <a:solidFill>
                <a:schemeClr val="tx1">
                  <a:tint val="75000"/>
                </a:schemeClr>
              </a:solidFill>
              <a:effectLst/>
              <a:uLnTx/>
              <a:uFillTx/>
              <a:latin typeface="Times New Roman" pitchFamily="18" charset="0"/>
              <a:ea typeface="+mn-ea"/>
              <a:cs typeface="Times New Roman" pitchFamily="18" charset="0"/>
            </a:endParaRPr>
          </a:p>
        </p:txBody>
      </p:sp>
      <p:sp>
        <p:nvSpPr>
          <p:cNvPr id="6" name="Подзаголовок 2"/>
          <p:cNvSpPr txBox="1">
            <a:spLocks/>
          </p:cNvSpPr>
          <p:nvPr/>
        </p:nvSpPr>
        <p:spPr>
          <a:xfrm>
            <a:off x="5724128" y="3402708"/>
            <a:ext cx="3090630" cy="1224136"/>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lIns="91440" tIns="45720" rIns="91440" bIns="45720" rtlCol="0">
            <a:normAutofit fontScale="92500"/>
          </a:bodyPr>
          <a:lstStyle/>
          <a:p>
            <a:pPr marL="0" marR="0" lvl="0" indent="0" defTabSz="914400" rtl="0" eaLnBrk="1" fontAlgn="auto" latinLnBrk="0" hangingPunct="1">
              <a:lnSpc>
                <a:spcPct val="100000"/>
              </a:lnSpc>
              <a:spcBef>
                <a:spcPct val="20000"/>
              </a:spcBef>
              <a:spcAft>
                <a:spcPts val="0"/>
              </a:spcAft>
              <a:buClrTx/>
              <a:buSzTx/>
              <a:tabLst/>
              <a:defRPr/>
            </a:pPr>
            <a:r>
              <a:rPr lang="ru-RU" sz="2000" dirty="0">
                <a:solidFill>
                  <a:schemeClr val="tx1">
                    <a:lumMod val="95000"/>
                    <a:lumOff val="5000"/>
                  </a:schemeClr>
                </a:solidFill>
                <a:latin typeface="Times New Roman" pitchFamily="18" charset="0"/>
                <a:cs typeface="Times New Roman" pitchFamily="18" charset="0"/>
              </a:rPr>
              <a:t>Из 174 подстанций:</a:t>
            </a:r>
          </a:p>
          <a:p>
            <a:pPr marL="0" marR="0" lvl="0" indent="0" defTabSz="914400" rtl="0" eaLnBrk="1" fontAlgn="auto" latinLnBrk="0" hangingPunct="1">
              <a:lnSpc>
                <a:spcPct val="100000"/>
              </a:lnSpc>
              <a:spcBef>
                <a:spcPct val="20000"/>
              </a:spcBef>
              <a:spcAft>
                <a:spcPts val="0"/>
              </a:spcAft>
              <a:buClrTx/>
              <a:buSzTx/>
              <a:tabLst/>
              <a:defRPr/>
            </a:pPr>
            <a:r>
              <a:rPr lang="ru-RU" sz="2000" dirty="0">
                <a:solidFill>
                  <a:schemeClr val="tx1">
                    <a:lumMod val="95000"/>
                    <a:lumOff val="5000"/>
                  </a:schemeClr>
                </a:solidFill>
                <a:latin typeface="Times New Roman" pitchFamily="18" charset="0"/>
                <a:cs typeface="Times New Roman" pitchFamily="18" charset="0"/>
              </a:rPr>
              <a:t>170 </a:t>
            </a:r>
            <a:r>
              <a:rPr lang="ru-RU" sz="2000" dirty="0" err="1">
                <a:solidFill>
                  <a:schemeClr val="tx1">
                    <a:lumMod val="95000"/>
                    <a:lumOff val="5000"/>
                  </a:schemeClr>
                </a:solidFill>
                <a:latin typeface="Times New Roman" pitchFamily="18" charset="0"/>
                <a:cs typeface="Times New Roman" pitchFamily="18" charset="0"/>
              </a:rPr>
              <a:t>однотрансформаторные</a:t>
            </a:r>
            <a:endParaRPr lang="ru-RU" sz="2000" dirty="0">
              <a:solidFill>
                <a:schemeClr val="tx1">
                  <a:lumMod val="95000"/>
                  <a:lumOff val="5000"/>
                </a:schemeClr>
              </a:solidFill>
              <a:latin typeface="Times New Roman" pitchFamily="18" charset="0"/>
              <a:cs typeface="Times New Roman" pitchFamily="18" charset="0"/>
            </a:endParaRPr>
          </a:p>
          <a:p>
            <a:pPr marL="0" marR="0" lvl="0" indent="0" defTabSz="914400" rtl="0" eaLnBrk="1" fontAlgn="auto" latinLnBrk="0" hangingPunct="1">
              <a:lnSpc>
                <a:spcPct val="100000"/>
              </a:lnSpc>
              <a:spcBef>
                <a:spcPct val="20000"/>
              </a:spcBef>
              <a:spcAft>
                <a:spcPts val="0"/>
              </a:spcAft>
              <a:buClrTx/>
              <a:buSzTx/>
              <a:tabLst/>
              <a:defRPr/>
            </a:pPr>
            <a:r>
              <a:rPr kumimoji="0" lang="ru-RU" sz="2000" b="0" i="0" u="none" strike="noStrike" kern="1200" cap="none" spc="0" normalizeH="0" baseline="0" noProof="0" dirty="0">
                <a:ln>
                  <a:noFill/>
                </a:ln>
                <a:solidFill>
                  <a:schemeClr val="tx1">
                    <a:lumMod val="95000"/>
                    <a:lumOff val="5000"/>
                  </a:schemeClr>
                </a:solidFill>
                <a:effectLst/>
                <a:uLnTx/>
                <a:uFillTx/>
                <a:latin typeface="Times New Roman" pitchFamily="18" charset="0"/>
                <a:cs typeface="Times New Roman" pitchFamily="18" charset="0"/>
              </a:rPr>
              <a:t>4</a:t>
            </a:r>
            <a:r>
              <a:rPr kumimoji="0" lang="ru-RU" sz="2000" b="0" i="0" u="none" strike="noStrike" kern="1200" cap="none" spc="0" normalizeH="0" noProof="0" dirty="0">
                <a:ln>
                  <a:noFill/>
                </a:ln>
                <a:solidFill>
                  <a:schemeClr val="tx1">
                    <a:lumMod val="95000"/>
                    <a:lumOff val="5000"/>
                  </a:schemeClr>
                </a:solidFill>
                <a:effectLst/>
                <a:uLnTx/>
                <a:uFillTx/>
                <a:latin typeface="Times New Roman" pitchFamily="18" charset="0"/>
                <a:cs typeface="Times New Roman" pitchFamily="18" charset="0"/>
              </a:rPr>
              <a:t> </a:t>
            </a:r>
            <a:r>
              <a:rPr kumimoji="0" lang="ru-RU" sz="2000" b="0" i="0" u="none" strike="noStrike" kern="1200" cap="none" spc="0" normalizeH="0" noProof="0" dirty="0" err="1">
                <a:ln>
                  <a:noFill/>
                </a:ln>
                <a:solidFill>
                  <a:schemeClr val="tx1">
                    <a:lumMod val="95000"/>
                    <a:lumOff val="5000"/>
                  </a:schemeClr>
                </a:solidFill>
                <a:effectLst/>
                <a:uLnTx/>
                <a:uFillTx/>
                <a:latin typeface="Times New Roman" pitchFamily="18" charset="0"/>
                <a:cs typeface="Times New Roman" pitchFamily="18" charset="0"/>
              </a:rPr>
              <a:t>двухтрансформаторные</a:t>
            </a:r>
            <a:endParaRPr kumimoji="0" lang="ru-RU" sz="2000" b="0" i="0" u="none" strike="noStrike" kern="1200" cap="none" spc="0" normalizeH="0" noProof="0" dirty="0">
              <a:ln>
                <a:noFill/>
              </a:ln>
              <a:solidFill>
                <a:schemeClr val="tx1">
                  <a:lumMod val="95000"/>
                  <a:lumOff val="5000"/>
                </a:schemeClr>
              </a:solidFill>
              <a:effectLst/>
              <a:uLnTx/>
              <a:uFillTx/>
              <a:latin typeface="Times New Roman" pitchFamily="18" charset="0"/>
              <a:cs typeface="Times New Roman" pitchFamily="18" charset="0"/>
            </a:endParaRPr>
          </a:p>
        </p:txBody>
      </p:sp>
      <p:sp>
        <p:nvSpPr>
          <p:cNvPr id="5" name="Заголовок 4"/>
          <p:cNvSpPr>
            <a:spLocks noGrp="1"/>
          </p:cNvSpPr>
          <p:nvPr>
            <p:ph type="ctrTitle"/>
          </p:nvPr>
        </p:nvSpPr>
        <p:spPr>
          <a:xfrm>
            <a:off x="685800" y="116633"/>
            <a:ext cx="7772400" cy="72007"/>
          </a:xfrm>
        </p:spPr>
        <p:txBody>
          <a:bodyPr>
            <a:normAutofit fontScale="90000"/>
          </a:bodyPr>
          <a:lstStyle/>
          <a:p>
            <a:endParaRPr lang="ru-RU" dirty="0"/>
          </a:p>
        </p:txBody>
      </p:sp>
      <p:sp>
        <p:nvSpPr>
          <p:cNvPr id="7" name="Прямоугольник 6"/>
          <p:cNvSpPr/>
          <p:nvPr/>
        </p:nvSpPr>
        <p:spPr>
          <a:xfrm>
            <a:off x="683568" y="6075979"/>
            <a:ext cx="2487091" cy="369332"/>
          </a:xfrm>
          <a:prstGeom prst="rect">
            <a:avLst/>
          </a:prstGeom>
        </p:spPr>
        <p:txBody>
          <a:bodyPr wrap="none">
            <a:spAutoFit/>
          </a:bodyPr>
          <a:lstStyle/>
          <a:p>
            <a:pPr lvl="0">
              <a:spcBef>
                <a:spcPct val="20000"/>
              </a:spcBef>
              <a:defRPr/>
            </a:pPr>
            <a:r>
              <a:rPr lang="ru-RU" dirty="0">
                <a:solidFill>
                  <a:schemeClr val="tx1">
                    <a:lumMod val="95000"/>
                    <a:lumOff val="5000"/>
                  </a:schemeClr>
                </a:solidFill>
                <a:latin typeface="Times New Roman" pitchFamily="18" charset="0"/>
                <a:cs typeface="Times New Roman" pitchFamily="18" charset="0"/>
              </a:rPr>
              <a:t>Всего: </a:t>
            </a:r>
            <a:r>
              <a:rPr lang="ru-RU" b="1" dirty="0">
                <a:solidFill>
                  <a:schemeClr val="tx1">
                    <a:lumMod val="95000"/>
                    <a:lumOff val="5000"/>
                  </a:schemeClr>
                </a:solidFill>
                <a:latin typeface="Times New Roman" pitchFamily="18" charset="0"/>
                <a:cs typeface="Times New Roman" pitchFamily="18" charset="0"/>
              </a:rPr>
              <a:t>178 узлов учёта</a:t>
            </a:r>
          </a:p>
        </p:txBody>
      </p:sp>
      <p:sp>
        <p:nvSpPr>
          <p:cNvPr id="8" name="Стрелка вправо 7"/>
          <p:cNvSpPr/>
          <p:nvPr/>
        </p:nvSpPr>
        <p:spPr>
          <a:xfrm rot="10800000">
            <a:off x="4486744" y="1864247"/>
            <a:ext cx="978408" cy="4301057"/>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p>
        </p:txBody>
      </p:sp>
    </p:spTree>
  </p:cSld>
  <p:clrMapOvr>
    <a:masterClrMapping/>
  </p:clrMapOvr>
  <p:transition>
    <p:pull dir="l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274638"/>
            <a:ext cx="8858312" cy="1725602"/>
          </a:xfrm>
        </p:spPr>
        <p:style>
          <a:lnRef idx="0">
            <a:schemeClr val="accent1"/>
          </a:lnRef>
          <a:fillRef idx="3">
            <a:schemeClr val="accent1"/>
          </a:fillRef>
          <a:effectRef idx="3">
            <a:schemeClr val="accent1"/>
          </a:effectRef>
          <a:fontRef idx="minor">
            <a:schemeClr val="lt1"/>
          </a:fontRef>
        </p:style>
        <p:txBody>
          <a:bodyPr>
            <a:noAutofit/>
          </a:bodyPr>
          <a:lstStyle/>
          <a:p>
            <a:pPr lvl="0"/>
            <a:r>
              <a:rPr lang="ru-RU" sz="2800" dirty="0" smtClean="0">
                <a:solidFill>
                  <a:schemeClr val="bg1"/>
                </a:solidFill>
                <a:latin typeface="Times New Roman" pitchFamily="18" charset="0"/>
                <a:cs typeface="Times New Roman" pitchFamily="18" charset="0"/>
              </a:rPr>
              <a:t>Дооборудование </a:t>
            </a:r>
            <a:r>
              <a:rPr lang="ru-RU" sz="2800" dirty="0">
                <a:solidFill>
                  <a:schemeClr val="bg1"/>
                </a:solidFill>
                <a:latin typeface="Times New Roman" pitchFamily="18" charset="0"/>
                <a:cs typeface="Times New Roman" pitchFamily="18" charset="0"/>
              </a:rPr>
              <a:t>объектов АИИС КУЭ </a:t>
            </a:r>
            <a:r>
              <a:rPr lang="ru-RU" sz="2800" dirty="0" smtClean="0">
                <a:solidFill>
                  <a:schemeClr val="bg1"/>
                </a:solidFill>
                <a:latin typeface="Times New Roman" pitchFamily="18" charset="0"/>
                <a:cs typeface="Times New Roman" pitchFamily="18" charset="0"/>
              </a:rPr>
              <a:t>в </a:t>
            </a:r>
            <a:r>
              <a:rPr lang="ru-RU" sz="2800" dirty="0">
                <a:solidFill>
                  <a:schemeClr val="bg1"/>
                </a:solidFill>
                <a:latin typeface="Times New Roman" pitchFamily="18" charset="0"/>
                <a:cs typeface="Times New Roman" pitchFamily="18" charset="0"/>
              </a:rPr>
              <a:t>р.п. Чердаклы </a:t>
            </a:r>
            <a:r>
              <a:rPr lang="ru-RU" sz="2800" dirty="0" smtClean="0">
                <a:solidFill>
                  <a:schemeClr val="bg1"/>
                </a:solidFill>
                <a:latin typeface="Times New Roman" pitchFamily="18" charset="0"/>
                <a:cs typeface="Times New Roman" pitchFamily="18" charset="0"/>
              </a:rPr>
              <a:t>Чердаклинского района (1047 узлов </a:t>
            </a:r>
            <a:r>
              <a:rPr lang="ru-RU" sz="2800" dirty="0">
                <a:solidFill>
                  <a:schemeClr val="bg1"/>
                </a:solidFill>
                <a:latin typeface="Times New Roman" pitchFamily="18" charset="0"/>
                <a:cs typeface="Times New Roman" pitchFamily="18" charset="0"/>
              </a:rPr>
              <a:t>учёта)</a:t>
            </a:r>
            <a:r>
              <a:rPr lang="ru-RU" sz="2800" dirty="0">
                <a:solidFill>
                  <a:schemeClr val="tx1"/>
                </a:solidFill>
                <a:latin typeface="Times New Roman" pitchFamily="18" charset="0"/>
                <a:cs typeface="Times New Roman" pitchFamily="18" charset="0"/>
              </a:rPr>
              <a:t/>
            </a:r>
            <a:br>
              <a:rPr lang="ru-RU" sz="2800" dirty="0">
                <a:solidFill>
                  <a:schemeClr val="tx1"/>
                </a:solidFill>
                <a:latin typeface="Times New Roman" pitchFamily="18" charset="0"/>
                <a:cs typeface="Times New Roman" pitchFamily="18" charset="0"/>
              </a:rPr>
            </a:br>
            <a:endParaRPr lang="ru-RU" sz="2800" dirty="0">
              <a:solidFill>
                <a:schemeClr val="tx1"/>
              </a:solidFill>
              <a:latin typeface="Times New Roman" pitchFamily="18" charset="0"/>
              <a:cs typeface="Times New Roman" pitchFamily="18" charset="0"/>
            </a:endParaRPr>
          </a:p>
        </p:txBody>
      </p:sp>
      <p:sp>
        <p:nvSpPr>
          <p:cNvPr id="3" name="Содержимое 2"/>
          <p:cNvSpPr>
            <a:spLocks noGrp="1"/>
          </p:cNvSpPr>
          <p:nvPr>
            <p:ph idx="1"/>
          </p:nvPr>
        </p:nvSpPr>
        <p:spPr>
          <a:xfrm>
            <a:off x="4932040" y="2285992"/>
            <a:ext cx="4069116" cy="2574169"/>
          </a:xfrm>
          <a:noFill/>
          <a:ln>
            <a:noFill/>
          </a:ln>
        </p:spPr>
        <p:style>
          <a:lnRef idx="2">
            <a:schemeClr val="dk1"/>
          </a:lnRef>
          <a:fillRef idx="1">
            <a:schemeClr val="lt1"/>
          </a:fillRef>
          <a:effectRef idx="0">
            <a:schemeClr val="dk1"/>
          </a:effectRef>
          <a:fontRef idx="minor">
            <a:schemeClr val="dk1"/>
          </a:fontRef>
        </p:style>
        <p:txBody>
          <a:bodyPr>
            <a:normAutofit/>
          </a:bodyPr>
          <a:lstStyle/>
          <a:p>
            <a:pPr algn="just"/>
            <a:r>
              <a:rPr lang="ru-RU" sz="1400" dirty="0" smtClean="0">
                <a:latin typeface="Times New Roman" pitchFamily="18" charset="0"/>
                <a:cs typeface="Times New Roman" pitchFamily="18" charset="0"/>
              </a:rPr>
              <a:t>ПКУ-10кВ </a:t>
            </a:r>
            <a:r>
              <a:rPr lang="ru-RU" sz="1400" dirty="0">
                <a:latin typeface="Times New Roman" pitchFamily="18" charset="0"/>
                <a:cs typeface="Times New Roman" pitchFamily="18" charset="0"/>
              </a:rPr>
              <a:t>– 4 шт</a:t>
            </a:r>
            <a:r>
              <a:rPr lang="ru-RU" sz="1400" dirty="0" smtClean="0">
                <a:latin typeface="Times New Roman" pitchFamily="18" charset="0"/>
                <a:cs typeface="Times New Roman" pitchFamily="18" charset="0"/>
              </a:rPr>
              <a:t>.</a:t>
            </a:r>
          </a:p>
          <a:p>
            <a:pPr algn="just"/>
            <a:r>
              <a:rPr lang="ru-RU" sz="1400" dirty="0" smtClean="0">
                <a:latin typeface="Times New Roman" pitchFamily="18" charset="0"/>
                <a:cs typeface="Times New Roman" pitchFamily="18" charset="0"/>
              </a:rPr>
              <a:t>организован </a:t>
            </a:r>
            <a:r>
              <a:rPr lang="ru-RU" sz="1400" dirty="0">
                <a:latin typeface="Times New Roman" pitchFamily="18" charset="0"/>
                <a:cs typeface="Times New Roman" pitchFamily="18" charset="0"/>
              </a:rPr>
              <a:t>учёт на стороне 0,4кВ </a:t>
            </a:r>
            <a:r>
              <a:rPr lang="ru-RU" sz="1400" dirty="0" smtClean="0">
                <a:latin typeface="Times New Roman" pitchFamily="18" charset="0"/>
                <a:cs typeface="Times New Roman" pitchFamily="18" charset="0"/>
              </a:rPr>
              <a:t>потребительских ТП </a:t>
            </a:r>
            <a:r>
              <a:rPr lang="ru-RU" sz="1400" dirty="0">
                <a:latin typeface="Times New Roman" pitchFamily="18" charset="0"/>
                <a:cs typeface="Times New Roman" pitchFamily="18" charset="0"/>
              </a:rPr>
              <a:t>– 7 шт.;</a:t>
            </a:r>
          </a:p>
          <a:p>
            <a:pPr algn="just"/>
            <a:r>
              <a:rPr lang="ru-RU" sz="1400" dirty="0" smtClean="0">
                <a:latin typeface="Times New Roman" pitchFamily="18" charset="0"/>
                <a:cs typeface="Times New Roman" pitchFamily="18" charset="0"/>
              </a:rPr>
              <a:t>организован учёт на ТП АО «УСК» – 5 шт.;</a:t>
            </a:r>
          </a:p>
          <a:p>
            <a:pPr algn="just"/>
            <a:r>
              <a:rPr lang="ru-RU" sz="1400" dirty="0" smtClean="0">
                <a:latin typeface="Times New Roman" pitchFamily="18" charset="0"/>
                <a:cs typeface="Times New Roman" pitchFamily="18" charset="0"/>
              </a:rPr>
              <a:t>установлено </a:t>
            </a:r>
            <a:r>
              <a:rPr lang="ru-RU" sz="1400" dirty="0">
                <a:latin typeface="Times New Roman" pitchFamily="18" charset="0"/>
                <a:cs typeface="Times New Roman" pitchFamily="18" charset="0"/>
              </a:rPr>
              <a:t>однофазных приборов учёта – 67 шт.;</a:t>
            </a:r>
          </a:p>
          <a:p>
            <a:pPr algn="just"/>
            <a:r>
              <a:rPr lang="ru-RU" sz="1400" dirty="0" smtClean="0">
                <a:latin typeface="Times New Roman" pitchFamily="18" charset="0"/>
                <a:cs typeface="Times New Roman" pitchFamily="18" charset="0"/>
              </a:rPr>
              <a:t>установлено </a:t>
            </a:r>
            <a:r>
              <a:rPr lang="ru-RU" sz="1400" dirty="0">
                <a:latin typeface="Times New Roman" pitchFamily="18" charset="0"/>
                <a:cs typeface="Times New Roman" pitchFamily="18" charset="0"/>
              </a:rPr>
              <a:t>трёхфазных приборов учёта прямого включения – 104 шт.;</a:t>
            </a:r>
          </a:p>
          <a:p>
            <a:pPr algn="just"/>
            <a:r>
              <a:rPr lang="ru-RU" sz="1400" dirty="0" smtClean="0">
                <a:latin typeface="Times New Roman" pitchFamily="18" charset="0"/>
                <a:cs typeface="Times New Roman" pitchFamily="18" charset="0"/>
              </a:rPr>
              <a:t>установлено </a:t>
            </a:r>
            <a:r>
              <a:rPr lang="ru-RU" sz="1400" dirty="0">
                <a:latin typeface="Times New Roman" pitchFamily="18" charset="0"/>
                <a:cs typeface="Times New Roman" pitchFamily="18" charset="0"/>
              </a:rPr>
              <a:t>трёхфазных приборов учёта </a:t>
            </a:r>
            <a:r>
              <a:rPr lang="ru-RU" sz="1400" dirty="0" err="1">
                <a:latin typeface="Times New Roman" pitchFamily="18" charset="0"/>
                <a:cs typeface="Times New Roman" pitchFamily="18" charset="0"/>
              </a:rPr>
              <a:t>полукосвенного</a:t>
            </a:r>
            <a:r>
              <a:rPr lang="ru-RU" sz="1400" dirty="0">
                <a:latin typeface="Times New Roman" pitchFamily="18" charset="0"/>
                <a:cs typeface="Times New Roman" pitchFamily="18" charset="0"/>
              </a:rPr>
              <a:t> включения – 15 шт.</a:t>
            </a:r>
          </a:p>
          <a:p>
            <a:endParaRPr lang="ru-RU" sz="1400" dirty="0">
              <a:latin typeface="Times New Roman" pitchFamily="18" charset="0"/>
              <a:cs typeface="Times New Roman" pitchFamily="18" charset="0"/>
            </a:endParaRPr>
          </a:p>
        </p:txBody>
      </p:sp>
      <p:sp>
        <p:nvSpPr>
          <p:cNvPr id="5" name="Прямоугольник 4"/>
          <p:cNvSpPr/>
          <p:nvPr/>
        </p:nvSpPr>
        <p:spPr>
          <a:xfrm>
            <a:off x="323528" y="2852936"/>
            <a:ext cx="3600400" cy="923330"/>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r>
              <a:rPr lang="ru-RU" dirty="0">
                <a:latin typeface="Times New Roman" pitchFamily="18" charset="0"/>
                <a:cs typeface="Times New Roman" pitchFamily="18" charset="0"/>
              </a:rPr>
              <a:t>В 2017 году оборудовано объектами АИИС КУЭ в </a:t>
            </a:r>
            <a:r>
              <a:rPr lang="ru-RU" dirty="0" err="1">
                <a:latin typeface="Times New Roman" pitchFamily="18" charset="0"/>
                <a:cs typeface="Times New Roman" pitchFamily="18" charset="0"/>
              </a:rPr>
              <a:t>р.п.Чердаклы</a:t>
            </a:r>
            <a:r>
              <a:rPr lang="ru-RU" dirty="0">
                <a:latin typeface="Times New Roman" pitchFamily="18" charset="0"/>
                <a:cs typeface="Times New Roman" pitchFamily="18" charset="0"/>
              </a:rPr>
              <a:t> 202 узла учета</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sp>
        <p:nvSpPr>
          <p:cNvPr id="6" name="Прямоугольник 5"/>
          <p:cNvSpPr/>
          <p:nvPr/>
        </p:nvSpPr>
        <p:spPr>
          <a:xfrm>
            <a:off x="1325532" y="4019950"/>
            <a:ext cx="648072" cy="369332"/>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r>
              <a:rPr lang="ru-RU" dirty="0" smtClean="0">
                <a:latin typeface="Times New Roman" pitchFamily="18" charset="0"/>
                <a:cs typeface="Times New Roman" pitchFamily="18" charset="0"/>
              </a:rPr>
              <a:t>29%</a:t>
            </a:r>
            <a:endParaRPr lang="ru-RU" dirty="0">
              <a:latin typeface="Times New Roman" pitchFamily="18" charset="0"/>
              <a:cs typeface="Times New Roman" pitchFamily="18" charset="0"/>
            </a:endParaRPr>
          </a:p>
        </p:txBody>
      </p:sp>
      <p:sp>
        <p:nvSpPr>
          <p:cNvPr id="7" name="Стрелка вправо 6"/>
          <p:cNvSpPr/>
          <p:nvPr/>
        </p:nvSpPr>
        <p:spPr>
          <a:xfrm>
            <a:off x="4067944" y="2234481"/>
            <a:ext cx="576064" cy="2160240"/>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ru-RU"/>
          </a:p>
        </p:txBody>
      </p:sp>
      <p:sp>
        <p:nvSpPr>
          <p:cNvPr id="8" name="Прямоугольник 7"/>
          <p:cNvSpPr/>
          <p:nvPr/>
        </p:nvSpPr>
        <p:spPr>
          <a:xfrm>
            <a:off x="5508104" y="5335074"/>
            <a:ext cx="3384376" cy="338554"/>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r>
              <a:rPr lang="ru-RU" sz="1600" dirty="0">
                <a:latin typeface="Times New Roman" pitchFamily="18" charset="0"/>
                <a:cs typeface="Times New Roman" pitchFamily="18" charset="0"/>
              </a:rPr>
              <a:t>Ожидаемый экономический </a:t>
            </a:r>
            <a:r>
              <a:rPr lang="ru-RU" sz="1600" dirty="0" smtClean="0">
                <a:latin typeface="Times New Roman" pitchFamily="18" charset="0"/>
                <a:cs typeface="Times New Roman" pitchFamily="18" charset="0"/>
              </a:rPr>
              <a:t>эффект</a:t>
            </a:r>
            <a:endParaRPr lang="ru-RU" sz="1600" dirty="0"/>
          </a:p>
        </p:txBody>
      </p:sp>
      <p:sp>
        <p:nvSpPr>
          <p:cNvPr id="9" name="Прямоугольник 8"/>
          <p:cNvSpPr/>
          <p:nvPr/>
        </p:nvSpPr>
        <p:spPr>
          <a:xfrm>
            <a:off x="1308670" y="4905476"/>
            <a:ext cx="648072" cy="369332"/>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r>
              <a:rPr lang="ru-RU" dirty="0" smtClean="0">
                <a:latin typeface="Times New Roman" pitchFamily="18" charset="0"/>
                <a:cs typeface="Times New Roman" pitchFamily="18" charset="0"/>
              </a:rPr>
              <a:t>20%</a:t>
            </a:r>
            <a:endParaRPr lang="ru-RU" dirty="0"/>
          </a:p>
        </p:txBody>
      </p:sp>
      <p:sp>
        <p:nvSpPr>
          <p:cNvPr id="10" name="Прямоугольник 9"/>
          <p:cNvSpPr/>
          <p:nvPr/>
        </p:nvSpPr>
        <p:spPr>
          <a:xfrm>
            <a:off x="2246186" y="4720810"/>
            <a:ext cx="2376264" cy="369332"/>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r>
              <a:rPr lang="ru-RU" dirty="0" smtClean="0">
                <a:latin typeface="Times New Roman" pitchFamily="18" charset="0"/>
                <a:cs typeface="Times New Roman" pitchFamily="18" charset="0"/>
              </a:rPr>
              <a:t>Снижение потерь э/э</a:t>
            </a:r>
            <a:endParaRPr lang="ru-RU" dirty="0"/>
          </a:p>
        </p:txBody>
      </p:sp>
      <p:sp>
        <p:nvSpPr>
          <p:cNvPr id="11" name="Стрелка вниз 10"/>
          <p:cNvSpPr/>
          <p:nvPr/>
        </p:nvSpPr>
        <p:spPr>
          <a:xfrm>
            <a:off x="5814138" y="4759592"/>
            <a:ext cx="2772308" cy="463364"/>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ru-RU"/>
          </a:p>
        </p:txBody>
      </p:sp>
      <p:sp>
        <p:nvSpPr>
          <p:cNvPr id="12" name="Стрелка вправо 11"/>
          <p:cNvSpPr/>
          <p:nvPr/>
        </p:nvSpPr>
        <p:spPr>
          <a:xfrm rot="10800000">
            <a:off x="4788024" y="4798788"/>
            <a:ext cx="490911" cy="1441903"/>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ru-RU"/>
          </a:p>
        </p:txBody>
      </p:sp>
      <p:sp>
        <p:nvSpPr>
          <p:cNvPr id="13" name="Выгнутая влево стрелка 12"/>
          <p:cNvSpPr/>
          <p:nvPr/>
        </p:nvSpPr>
        <p:spPr>
          <a:xfrm>
            <a:off x="525251" y="4076514"/>
            <a:ext cx="731520" cy="1216152"/>
          </a:xfrm>
          <a:prstGeom prst="curved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ru-RU">
              <a:solidFill>
                <a:schemeClr val="tx1"/>
              </a:solidFill>
            </a:endParaRPr>
          </a:p>
        </p:txBody>
      </p:sp>
      <p:pic>
        <p:nvPicPr>
          <p:cNvPr id="7170" name="Picture 2" descr="Картинки по запросу картинки для презентации системы учета электроэнергии"/>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22303" y="5519740"/>
            <a:ext cx="1434439" cy="1009546"/>
          </a:xfrm>
          <a:prstGeom prst="rect">
            <a:avLst/>
          </a:prstGeom>
          <a:solidFill>
            <a:schemeClr val="tx2">
              <a:lumMod val="40000"/>
              <a:lumOff val="60000"/>
            </a:schemeClr>
          </a:solidFill>
          <a:ln>
            <a:solidFill>
              <a:schemeClr val="accent2"/>
            </a:solidFill>
          </a:ln>
        </p:spPr>
        <p:style>
          <a:lnRef idx="0">
            <a:schemeClr val="accent6"/>
          </a:lnRef>
          <a:fillRef idx="3">
            <a:schemeClr val="accent6"/>
          </a:fillRef>
          <a:effectRef idx="3">
            <a:schemeClr val="accent6"/>
          </a:effectRef>
          <a:fontRef idx="minor">
            <a:schemeClr val="lt1"/>
          </a:fontRef>
        </p:style>
      </p:pic>
      <p:sp>
        <p:nvSpPr>
          <p:cNvPr id="4" name="Прямоугольник 3"/>
          <p:cNvSpPr/>
          <p:nvPr/>
        </p:nvSpPr>
        <p:spPr>
          <a:xfrm>
            <a:off x="2246186" y="5871360"/>
            <a:ext cx="2358056" cy="369332"/>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r>
              <a:rPr lang="ru-RU" dirty="0" smtClean="0">
                <a:latin typeface="Times New Roman" pitchFamily="18" charset="0"/>
                <a:cs typeface="Times New Roman" pitchFamily="18" charset="0"/>
              </a:rPr>
              <a:t>Прибыль</a:t>
            </a:r>
            <a:endParaRPr lang="ru-RU" dirty="0"/>
          </a:p>
        </p:txBody>
      </p:sp>
    </p:spTree>
  </p:cSld>
  <p:clrMapOvr>
    <a:masterClrMapping/>
  </p:clrMapOvr>
  <p:transition>
    <p:pull dir="l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097949" y="5445224"/>
            <a:ext cx="7931224" cy="1080120"/>
          </a:xfrm>
        </p:spPr>
        <p:style>
          <a:lnRef idx="0">
            <a:schemeClr val="accent2"/>
          </a:lnRef>
          <a:fillRef idx="3">
            <a:schemeClr val="accent2"/>
          </a:fillRef>
          <a:effectRef idx="3">
            <a:schemeClr val="accent2"/>
          </a:effectRef>
          <a:fontRef idx="minor">
            <a:schemeClr val="lt1"/>
          </a:fontRef>
        </p:style>
        <p:txBody>
          <a:bodyPr>
            <a:normAutofit fontScale="70000" lnSpcReduction="20000"/>
          </a:bodyPr>
          <a:lstStyle/>
          <a:p>
            <a:pPr marL="0" indent="0">
              <a:buNone/>
            </a:pPr>
            <a:endParaRPr lang="ru-RU" sz="1400" dirty="0">
              <a:latin typeface="Times New Roman" pitchFamily="18" charset="0"/>
              <a:cs typeface="Times New Roman" pitchFamily="18" charset="0"/>
            </a:endParaRPr>
          </a:p>
          <a:p>
            <a:pPr marL="0" indent="0" algn="just">
              <a:buNone/>
            </a:pPr>
            <a:r>
              <a:rPr lang="ru-RU" sz="2000" dirty="0" smtClean="0">
                <a:latin typeface="Times New Roman" pitchFamily="18" charset="0"/>
                <a:cs typeface="Times New Roman" pitchFamily="18" charset="0"/>
              </a:rPr>
              <a:t>Повсеместная </a:t>
            </a:r>
            <a:r>
              <a:rPr lang="ru-RU" sz="2000" dirty="0">
                <a:latin typeface="Times New Roman" pitchFamily="18" charset="0"/>
                <a:cs typeface="Times New Roman" pitchFamily="18" charset="0"/>
              </a:rPr>
              <a:t>автоматизация учета </a:t>
            </a:r>
            <a:r>
              <a:rPr lang="ru-RU" sz="2000" dirty="0" smtClean="0">
                <a:latin typeface="Times New Roman" pitchFamily="18" charset="0"/>
                <a:cs typeface="Times New Roman" pitchFamily="18" charset="0"/>
              </a:rPr>
              <a:t>позволит </a:t>
            </a:r>
            <a:r>
              <a:rPr lang="ru-RU" sz="2000" dirty="0">
                <a:latin typeface="Times New Roman" pitchFamily="18" charset="0"/>
                <a:cs typeface="Times New Roman" pitchFamily="18" charset="0"/>
              </a:rPr>
              <a:t>синхронизировать информацию в базу данных сбытовой компании о фактическом потреблении каждого конкретного абонента в отчётном периоде, тем самым основным критерием для определения объёма услуг сетевой компании будет фактическое потребление, а не произведённая потребителем оплата. </a:t>
            </a:r>
          </a:p>
        </p:txBody>
      </p:sp>
      <p:sp>
        <p:nvSpPr>
          <p:cNvPr id="4" name="Заголовок 1"/>
          <p:cNvSpPr txBox="1">
            <a:spLocks/>
          </p:cNvSpPr>
          <p:nvPr/>
        </p:nvSpPr>
        <p:spPr>
          <a:xfrm>
            <a:off x="142844" y="116632"/>
            <a:ext cx="8858312" cy="1440160"/>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ru-RU" sz="2800" dirty="0" smtClean="0">
                <a:solidFill>
                  <a:schemeClr val="tx1"/>
                </a:solidFill>
                <a:latin typeface="Times New Roman" pitchFamily="18" charset="0"/>
                <a:cs typeface="Times New Roman" pitchFamily="18" charset="0"/>
              </a:rPr>
              <a:t>Дооборудование объектов АИИС КУЭ в </a:t>
            </a:r>
            <a:r>
              <a:rPr lang="ru-RU" sz="2800" dirty="0" err="1" smtClean="0">
                <a:solidFill>
                  <a:schemeClr val="tx1"/>
                </a:solidFill>
                <a:latin typeface="Times New Roman" pitchFamily="18" charset="0"/>
                <a:cs typeface="Times New Roman" pitchFamily="18" charset="0"/>
              </a:rPr>
              <a:t>р.п</a:t>
            </a:r>
            <a:r>
              <a:rPr lang="ru-RU" sz="2800" dirty="0" smtClean="0">
                <a:solidFill>
                  <a:schemeClr val="tx1"/>
                </a:solidFill>
                <a:latin typeface="Times New Roman" pitchFamily="18" charset="0"/>
                <a:cs typeface="Times New Roman" pitchFamily="18" charset="0"/>
              </a:rPr>
              <a:t>. Чердаклы Чердаклинского района (1047 узлов учёта)</a:t>
            </a:r>
            <a:br>
              <a:rPr lang="ru-RU" sz="2800" dirty="0" smtClean="0">
                <a:solidFill>
                  <a:schemeClr val="tx1"/>
                </a:solidFill>
                <a:latin typeface="Times New Roman" pitchFamily="18" charset="0"/>
                <a:cs typeface="Times New Roman" pitchFamily="18" charset="0"/>
              </a:rPr>
            </a:br>
            <a:endParaRPr lang="ru-RU" sz="2800" dirty="0">
              <a:solidFill>
                <a:schemeClr val="tx1"/>
              </a:solidFill>
              <a:latin typeface="Times New Roman" pitchFamily="18" charset="0"/>
              <a:cs typeface="Times New Roman" pitchFamily="18" charset="0"/>
            </a:endParaRPr>
          </a:p>
        </p:txBody>
      </p:sp>
      <p:sp>
        <p:nvSpPr>
          <p:cNvPr id="5" name="Заголовок 4"/>
          <p:cNvSpPr>
            <a:spLocks noGrp="1"/>
          </p:cNvSpPr>
          <p:nvPr>
            <p:ph type="title"/>
          </p:nvPr>
        </p:nvSpPr>
        <p:spPr>
          <a:xfrm>
            <a:off x="457200" y="274638"/>
            <a:ext cx="8229600" cy="130026"/>
          </a:xfrm>
        </p:spPr>
        <p:txBody>
          <a:bodyPr>
            <a:normAutofit fontScale="90000"/>
          </a:bodyPr>
          <a:lstStyle/>
          <a:p>
            <a:endParaRPr lang="ru-RU" dirty="0"/>
          </a:p>
        </p:txBody>
      </p:sp>
      <p:sp>
        <p:nvSpPr>
          <p:cNvPr id="6" name="Прямоугольник 5"/>
          <p:cNvSpPr/>
          <p:nvPr/>
        </p:nvSpPr>
        <p:spPr>
          <a:xfrm>
            <a:off x="2808468" y="1613699"/>
            <a:ext cx="6192688" cy="1815882"/>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just"/>
            <a:r>
              <a:rPr lang="ru-RU" sz="1400" dirty="0">
                <a:latin typeface="Times New Roman" pitchFamily="18" charset="0"/>
                <a:cs typeface="Times New Roman" pitchFamily="18" charset="0"/>
              </a:rPr>
              <a:t>Для получения максимального экономического эффекта в </a:t>
            </a:r>
            <a:r>
              <a:rPr lang="ru-RU" sz="1400" dirty="0" err="1">
                <a:latin typeface="Times New Roman" pitchFamily="18" charset="0"/>
                <a:cs typeface="Times New Roman" pitchFamily="18" charset="0"/>
              </a:rPr>
              <a:t>р.п</a:t>
            </a:r>
            <a:r>
              <a:rPr lang="ru-RU" sz="1400" dirty="0">
                <a:latin typeface="Times New Roman" pitchFamily="18" charset="0"/>
                <a:cs typeface="Times New Roman" pitchFamily="18" charset="0"/>
              </a:rPr>
              <a:t>. Чердаклы, минимизации потерь электрической энергии в сетях АО «УСК» РЭС Чердаклинского района, необходимо дооборудовать объектами АИИС КУЭ все точки учета. Реализация данного мероприятия позволит взять под контроль автоматической системы всех абонентов населенного пункта, запитанных от электрических сетей Общества и </a:t>
            </a:r>
            <a:r>
              <a:rPr lang="ru-RU" sz="1400" b="1" dirty="0" smtClean="0">
                <a:latin typeface="Times New Roman" pitchFamily="18" charset="0"/>
                <a:cs typeface="Times New Roman" pitchFamily="18" charset="0"/>
              </a:rPr>
              <a:t>минимизировать потери</a:t>
            </a:r>
            <a:r>
              <a:rPr lang="ru-RU" sz="1400" dirty="0" smtClean="0">
                <a:latin typeface="Times New Roman" pitchFamily="18" charset="0"/>
                <a:cs typeface="Times New Roman" pitchFamily="18" charset="0"/>
              </a:rPr>
              <a:t>, </a:t>
            </a:r>
            <a:r>
              <a:rPr lang="ru-RU" sz="1400" dirty="0">
                <a:latin typeface="Times New Roman" pitchFamily="18" charset="0"/>
                <a:cs typeface="Times New Roman" pitchFamily="18" charset="0"/>
              </a:rPr>
              <a:t>исключив возможность хищения электрической энергии.</a:t>
            </a:r>
          </a:p>
          <a:p>
            <a:pPr algn="just"/>
            <a:endParaRPr lang="ru-RU" sz="1400" dirty="0">
              <a:latin typeface="Times New Roman" pitchFamily="18" charset="0"/>
              <a:cs typeface="Times New Roman" pitchFamily="18" charset="0"/>
            </a:endParaRPr>
          </a:p>
        </p:txBody>
      </p:sp>
      <p:sp>
        <p:nvSpPr>
          <p:cNvPr id="7" name="Прямоугольник 6"/>
          <p:cNvSpPr/>
          <p:nvPr/>
        </p:nvSpPr>
        <p:spPr>
          <a:xfrm>
            <a:off x="184562" y="3501008"/>
            <a:ext cx="6768752" cy="1815882"/>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just"/>
            <a:r>
              <a:rPr lang="ru-RU" sz="1400" dirty="0">
                <a:latin typeface="Times New Roman" pitchFamily="18" charset="0"/>
                <a:cs typeface="Times New Roman" pitchFamily="18" charset="0"/>
              </a:rPr>
              <a:t>Установка оборудования АИИС КУЭ на базе приборов завода-изготовителя ООО «Матрица» позволит:</a:t>
            </a:r>
          </a:p>
          <a:p>
            <a:pPr algn="just">
              <a:buFontTx/>
              <a:buChar char="-"/>
            </a:pPr>
            <a:r>
              <a:rPr lang="ru-RU" sz="1400" dirty="0">
                <a:latin typeface="Times New Roman" pitchFamily="18" charset="0"/>
                <a:cs typeface="Times New Roman" pitchFamily="18" charset="0"/>
              </a:rPr>
              <a:t> дистанционно получать сведения от каждого узла учёта о потреблённой э/э;</a:t>
            </a:r>
          </a:p>
          <a:p>
            <a:pPr algn="just">
              <a:buFontTx/>
              <a:buChar char="-"/>
            </a:pPr>
            <a:r>
              <a:rPr lang="ru-RU" sz="1400" dirty="0">
                <a:latin typeface="Times New Roman" pitchFamily="18" charset="0"/>
                <a:cs typeface="Times New Roman" pitchFamily="18" charset="0"/>
              </a:rPr>
              <a:t> рассчитывать объём потреблённой э/э абонентами АО «УСК» для выявления небаланса;</a:t>
            </a:r>
          </a:p>
          <a:p>
            <a:pPr algn="just">
              <a:buFontTx/>
              <a:buChar char="-"/>
            </a:pPr>
            <a:r>
              <a:rPr lang="ru-RU" sz="1400" dirty="0">
                <a:latin typeface="Times New Roman" pitchFamily="18" charset="0"/>
                <a:cs typeface="Times New Roman" pitchFamily="18" charset="0"/>
              </a:rPr>
              <a:t> дистанционно применять санкции путем ограничения допустимой мощности нагрузки или полного отключения электроснабжения;</a:t>
            </a:r>
          </a:p>
          <a:p>
            <a:pPr algn="just">
              <a:buFontTx/>
              <a:buChar char="-"/>
            </a:pPr>
            <a:r>
              <a:rPr lang="ru-RU" sz="1400" dirty="0">
                <a:latin typeface="Times New Roman" pitchFamily="18" charset="0"/>
                <a:cs typeface="Times New Roman" pitchFamily="18" charset="0"/>
              </a:rPr>
              <a:t> вести контроль за параметрами электрической сети;</a:t>
            </a:r>
          </a:p>
        </p:txBody>
      </p:sp>
    </p:spTree>
  </p:cSld>
  <p:clrMapOvr>
    <a:masterClrMapping/>
  </p:clrMapOvr>
  <p:transition>
    <p:pull dir="l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0648"/>
            <a:ext cx="8343361" cy="1143000"/>
          </a:xfrm>
        </p:spPr>
        <p:style>
          <a:lnRef idx="1">
            <a:schemeClr val="accent3"/>
          </a:lnRef>
          <a:fillRef idx="2">
            <a:schemeClr val="accent3"/>
          </a:fillRef>
          <a:effectRef idx="1">
            <a:schemeClr val="accent3"/>
          </a:effectRef>
          <a:fontRef idx="minor">
            <a:schemeClr val="dk1"/>
          </a:fontRef>
        </p:style>
        <p:txBody>
          <a:bodyPr/>
          <a:lstStyle/>
          <a:p>
            <a:r>
              <a:rPr lang="ru-RU" dirty="0" smtClean="0">
                <a:solidFill>
                  <a:schemeClr val="tx1"/>
                </a:solidFill>
                <a:latin typeface="Times New Roman" panose="02020603050405020304" pitchFamily="18" charset="0"/>
                <a:cs typeface="Times New Roman" panose="02020603050405020304" pitchFamily="18" charset="0"/>
              </a:rPr>
              <a:t>АСКУЭ </a:t>
            </a:r>
            <a:r>
              <a:rPr lang="ru-RU" dirty="0">
                <a:solidFill>
                  <a:schemeClr val="tx1"/>
                </a:solidFill>
                <a:latin typeface="Times New Roman" panose="02020603050405020304" pitchFamily="18" charset="0"/>
                <a:cs typeface="Times New Roman" panose="02020603050405020304" pitchFamily="18" charset="0"/>
              </a:rPr>
              <a:t>"Матрица"</a:t>
            </a:r>
          </a:p>
        </p:txBody>
      </p:sp>
      <p:sp>
        <p:nvSpPr>
          <p:cNvPr id="3" name="Объект 2"/>
          <p:cNvSpPr>
            <a:spLocks noGrp="1"/>
          </p:cNvSpPr>
          <p:nvPr>
            <p:ph idx="1"/>
          </p:nvPr>
        </p:nvSpPr>
        <p:spPr>
          <a:xfrm>
            <a:off x="457200" y="1600200"/>
            <a:ext cx="8229600" cy="4925144"/>
          </a:xfrm>
        </p:spPr>
        <p:txBody>
          <a:bodyPr>
            <a:noAutofit/>
          </a:bodyPr>
          <a:lstStyle/>
          <a:p>
            <a:pPr marL="0" indent="0">
              <a:buNone/>
            </a:pPr>
            <a:r>
              <a:rPr lang="ru-RU" sz="1400" b="1" i="1" dirty="0" smtClean="0">
                <a:latin typeface="Times New Roman" panose="02020603050405020304" pitchFamily="18" charset="0"/>
                <a:cs typeface="Times New Roman" panose="02020603050405020304" pitchFamily="18" charset="0"/>
              </a:rPr>
              <a:t>АСКУЭ </a:t>
            </a:r>
            <a:r>
              <a:rPr lang="ru-RU" sz="1400" b="1" i="1" dirty="0">
                <a:latin typeface="Times New Roman" panose="02020603050405020304" pitchFamily="18" charset="0"/>
                <a:cs typeface="Times New Roman" panose="02020603050405020304" pitchFamily="18" charset="0"/>
              </a:rPr>
              <a:t>"Матрица"</a:t>
            </a:r>
            <a:r>
              <a:rPr lang="ru-RU" sz="1400" dirty="0">
                <a:latin typeface="Times New Roman" panose="02020603050405020304" pitchFamily="18" charset="0"/>
                <a:cs typeface="Times New Roman" panose="02020603050405020304" pitchFamily="18" charset="0"/>
              </a:rPr>
              <a:t> — это автоматизированная </a:t>
            </a:r>
            <a:r>
              <a:rPr lang="ru-RU" sz="1400" dirty="0" smtClean="0">
                <a:latin typeface="Times New Roman" panose="02020603050405020304" pitchFamily="18" charset="0"/>
                <a:cs typeface="Times New Roman" panose="02020603050405020304" pitchFamily="18" charset="0"/>
              </a:rPr>
              <a:t>информационно-</a:t>
            </a:r>
          </a:p>
          <a:p>
            <a:pPr marL="0" indent="0">
              <a:buNone/>
            </a:pPr>
            <a:r>
              <a:rPr lang="ru-RU" sz="1400" dirty="0" smtClean="0">
                <a:latin typeface="Times New Roman" panose="02020603050405020304" pitchFamily="18" charset="0"/>
                <a:cs typeface="Times New Roman" panose="02020603050405020304" pitchFamily="18" charset="0"/>
              </a:rPr>
              <a:t>измерительная </a:t>
            </a:r>
            <a:r>
              <a:rPr lang="ru-RU" sz="1400" dirty="0">
                <a:latin typeface="Times New Roman" panose="02020603050405020304" pitchFamily="18" charset="0"/>
                <a:cs typeface="Times New Roman" panose="02020603050405020304" pitchFamily="18" charset="0"/>
              </a:rPr>
              <a:t>система на базе оборудования производства </a:t>
            </a:r>
            <a:endParaRPr lang="ru-RU" sz="1400" dirty="0" smtClean="0">
              <a:latin typeface="Times New Roman" panose="02020603050405020304" pitchFamily="18" charset="0"/>
              <a:cs typeface="Times New Roman" panose="02020603050405020304" pitchFamily="18" charset="0"/>
            </a:endParaRPr>
          </a:p>
          <a:p>
            <a:pPr marL="0" indent="0">
              <a:buNone/>
            </a:pPr>
            <a:r>
              <a:rPr lang="ru-RU" sz="1400" dirty="0" smtClean="0">
                <a:latin typeface="Times New Roman" panose="02020603050405020304" pitchFamily="18" charset="0"/>
                <a:cs typeface="Times New Roman" panose="02020603050405020304" pitchFamily="18" charset="0"/>
              </a:rPr>
              <a:t>ООО </a:t>
            </a:r>
            <a:r>
              <a:rPr lang="ru-RU" sz="1400" dirty="0">
                <a:latin typeface="Times New Roman" panose="02020603050405020304" pitchFamily="18" charset="0"/>
                <a:cs typeface="Times New Roman" panose="02020603050405020304" pitchFamily="18" charset="0"/>
              </a:rPr>
              <a:t>"Матрица", ориентированная на решение широкого спектра задач:</a:t>
            </a:r>
          </a:p>
          <a:p>
            <a:r>
              <a:rPr lang="ru-RU" sz="1400" dirty="0">
                <a:latin typeface="Times New Roman" panose="02020603050405020304" pitchFamily="18" charset="0"/>
                <a:cs typeface="Times New Roman" panose="02020603050405020304" pitchFamily="18" charset="0"/>
              </a:rPr>
              <a:t>дистанционный учет потребления различных видов ресурсов </a:t>
            </a:r>
            <a:endParaRPr lang="ru-RU" sz="1400" dirty="0" smtClean="0">
              <a:latin typeface="Times New Roman" panose="02020603050405020304" pitchFamily="18" charset="0"/>
              <a:cs typeface="Times New Roman" panose="02020603050405020304" pitchFamily="18" charset="0"/>
            </a:endParaRPr>
          </a:p>
          <a:p>
            <a:pPr marL="0" indent="0">
              <a:buNone/>
            </a:pPr>
            <a:r>
              <a:rPr lang="ru-RU" sz="1400" dirty="0" smtClean="0">
                <a:latin typeface="Times New Roman" panose="02020603050405020304" pitchFamily="18" charset="0"/>
                <a:cs typeface="Times New Roman" panose="02020603050405020304" pitchFamily="18" charset="0"/>
              </a:rPr>
              <a:t>(</a:t>
            </a:r>
            <a:r>
              <a:rPr lang="ru-RU" sz="1400" dirty="0">
                <a:latin typeface="Times New Roman" panose="02020603050405020304" pitchFamily="18" charset="0"/>
                <a:cs typeface="Times New Roman" panose="02020603050405020304" pitchFamily="18" charset="0"/>
              </a:rPr>
              <a:t>электроэнергии, газа, воды, тепла);</a:t>
            </a:r>
          </a:p>
          <a:p>
            <a:r>
              <a:rPr lang="ru-RU" sz="1400" dirty="0">
                <a:latin typeface="Times New Roman" panose="02020603050405020304" pitchFamily="18" charset="0"/>
                <a:cs typeface="Times New Roman" panose="02020603050405020304" pitchFamily="18" charset="0"/>
              </a:rPr>
              <a:t>программное и/или дистанционное управление потреблением электроэнергии;</a:t>
            </a:r>
          </a:p>
          <a:p>
            <a:r>
              <a:rPr lang="ru-RU" sz="1400" dirty="0">
                <a:latin typeface="Times New Roman" panose="02020603050405020304" pitchFamily="18" charset="0"/>
                <a:cs typeface="Times New Roman" panose="02020603050405020304" pitchFamily="18" charset="0"/>
              </a:rPr>
              <a:t>управление уличным освещением.</a:t>
            </a:r>
          </a:p>
          <a:p>
            <a:pPr marL="0" indent="0">
              <a:buNone/>
            </a:pPr>
            <a:r>
              <a:rPr lang="ru-RU" sz="1400" dirty="0">
                <a:latin typeface="Times New Roman" panose="02020603050405020304" pitchFamily="18" charset="0"/>
                <a:cs typeface="Times New Roman" panose="02020603050405020304" pitchFamily="18" charset="0"/>
              </a:rPr>
              <a:t>Система может использоваться в частном </a:t>
            </a:r>
            <a:r>
              <a:rPr lang="ru-RU" sz="1400" dirty="0" smtClean="0">
                <a:latin typeface="Times New Roman" panose="02020603050405020304" pitchFamily="18" charset="0"/>
                <a:cs typeface="Times New Roman" panose="02020603050405020304" pitchFamily="18" charset="0"/>
              </a:rPr>
              <a:t>секторе</a:t>
            </a:r>
          </a:p>
          <a:p>
            <a:pPr marL="0" indent="0">
              <a:buNone/>
            </a:pPr>
            <a:r>
              <a:rPr lang="ru-RU" sz="1400" dirty="0" smtClean="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(отдельные </a:t>
            </a:r>
            <a:r>
              <a:rPr lang="ru-RU" sz="1400" dirty="0" smtClean="0">
                <a:latin typeface="Times New Roman" panose="02020603050405020304" pitchFamily="18" charset="0"/>
                <a:cs typeface="Times New Roman" panose="02020603050405020304" pitchFamily="18" charset="0"/>
              </a:rPr>
              <a:t>коттеджи, многоквартирные </a:t>
            </a:r>
            <a:r>
              <a:rPr lang="ru-RU" sz="1400" dirty="0">
                <a:latin typeface="Times New Roman" panose="02020603050405020304" pitchFamily="18" charset="0"/>
                <a:cs typeface="Times New Roman" panose="02020603050405020304" pitchFamily="18" charset="0"/>
              </a:rPr>
              <a:t>жилые дома, офисы), </a:t>
            </a:r>
            <a:endParaRPr lang="ru-RU" sz="1400" dirty="0" smtClean="0">
              <a:latin typeface="Times New Roman" panose="02020603050405020304" pitchFamily="18" charset="0"/>
              <a:cs typeface="Times New Roman" panose="02020603050405020304" pitchFamily="18" charset="0"/>
            </a:endParaRPr>
          </a:p>
          <a:p>
            <a:pPr marL="0" indent="0">
              <a:buNone/>
            </a:pPr>
            <a:r>
              <a:rPr lang="ru-RU" sz="1400" dirty="0" smtClean="0">
                <a:latin typeface="Times New Roman" panose="02020603050405020304" pitchFamily="18" charset="0"/>
                <a:cs typeface="Times New Roman" panose="02020603050405020304" pitchFamily="18" charset="0"/>
              </a:rPr>
              <a:t>на </a:t>
            </a:r>
            <a:r>
              <a:rPr lang="ru-RU" sz="1400" dirty="0">
                <a:latin typeface="Times New Roman" panose="02020603050405020304" pitchFamily="18" charset="0"/>
                <a:cs typeface="Times New Roman" panose="02020603050405020304" pitchFamily="18" charset="0"/>
              </a:rPr>
              <a:t>объектах государственного или общественного назначения, </a:t>
            </a:r>
            <a:endParaRPr lang="ru-RU" sz="1400" dirty="0" smtClean="0">
              <a:latin typeface="Times New Roman" panose="02020603050405020304" pitchFamily="18" charset="0"/>
              <a:cs typeface="Times New Roman" panose="02020603050405020304" pitchFamily="18" charset="0"/>
            </a:endParaRPr>
          </a:p>
          <a:p>
            <a:pPr marL="0" indent="0">
              <a:buNone/>
            </a:pPr>
            <a:r>
              <a:rPr lang="ru-RU" sz="1400" dirty="0" smtClean="0">
                <a:latin typeface="Times New Roman" panose="02020603050405020304" pitchFamily="18" charset="0"/>
                <a:cs typeface="Times New Roman" panose="02020603050405020304" pitchFamily="18" charset="0"/>
              </a:rPr>
              <a:t>на </a:t>
            </a:r>
            <a:r>
              <a:rPr lang="ru-RU" sz="1400" dirty="0">
                <a:latin typeface="Times New Roman" panose="02020603050405020304" pitchFamily="18" charset="0"/>
                <a:cs typeface="Times New Roman" panose="02020603050405020304" pitchFamily="18" charset="0"/>
              </a:rPr>
              <a:t>производственных предприятиях, а также непосредственно </a:t>
            </a:r>
            <a:endParaRPr lang="ru-RU" sz="1400" dirty="0" smtClean="0">
              <a:latin typeface="Times New Roman" panose="02020603050405020304" pitchFamily="18" charset="0"/>
              <a:cs typeface="Times New Roman" panose="02020603050405020304" pitchFamily="18" charset="0"/>
            </a:endParaRPr>
          </a:p>
          <a:p>
            <a:pPr marL="0" indent="0">
              <a:buNone/>
            </a:pPr>
            <a:r>
              <a:rPr lang="ru-RU" sz="1400" dirty="0" smtClean="0">
                <a:latin typeface="Times New Roman" panose="02020603050405020304" pitchFamily="18" charset="0"/>
                <a:cs typeface="Times New Roman" panose="02020603050405020304" pitchFamily="18" charset="0"/>
              </a:rPr>
              <a:t>в </a:t>
            </a:r>
            <a:r>
              <a:rPr lang="ru-RU" sz="1400" dirty="0">
                <a:latin typeface="Times New Roman" panose="02020603050405020304" pitchFamily="18" charset="0"/>
                <a:cs typeface="Times New Roman" panose="02020603050405020304" pitchFamily="18" charset="0"/>
              </a:rPr>
              <a:t>распределительных сетях. </a:t>
            </a:r>
            <a:endParaRPr lang="ru-RU" sz="1400" dirty="0" smtClean="0">
              <a:latin typeface="Times New Roman" panose="02020603050405020304" pitchFamily="18" charset="0"/>
              <a:cs typeface="Times New Roman" panose="02020603050405020304" pitchFamily="18" charset="0"/>
            </a:endParaRPr>
          </a:p>
          <a:p>
            <a:pPr marL="0" indent="0">
              <a:buNone/>
            </a:pPr>
            <a:r>
              <a:rPr lang="ru-RU" sz="1400" dirty="0" smtClean="0">
                <a:latin typeface="Times New Roman" panose="02020603050405020304" pitchFamily="18" charset="0"/>
                <a:cs typeface="Times New Roman" panose="02020603050405020304" pitchFamily="18" charset="0"/>
              </a:rPr>
              <a:t>АСКУЭ </a:t>
            </a:r>
            <a:r>
              <a:rPr lang="ru-RU" sz="1400" dirty="0">
                <a:latin typeface="Times New Roman" panose="02020603050405020304" pitchFamily="18" charset="0"/>
                <a:cs typeface="Times New Roman" panose="02020603050405020304" pitchFamily="18" charset="0"/>
              </a:rPr>
              <a:t>"Матрица" </a:t>
            </a:r>
            <a:r>
              <a:rPr lang="ru-RU" sz="1400" dirty="0" smtClean="0">
                <a:latin typeface="Times New Roman" panose="02020603050405020304" pitchFamily="18" charset="0"/>
                <a:cs typeface="Times New Roman" panose="02020603050405020304" pitchFamily="18" charset="0"/>
              </a:rPr>
              <a:t>позволяет </a:t>
            </a:r>
            <a:r>
              <a:rPr lang="ru-RU" sz="1400" dirty="0">
                <a:latin typeface="Times New Roman" panose="02020603050405020304" pitchFamily="18" charset="0"/>
                <a:cs typeface="Times New Roman" panose="02020603050405020304" pitchFamily="18" charset="0"/>
              </a:rPr>
              <a:t>оперативно выявлять попытки хищения </a:t>
            </a:r>
            <a:endParaRPr lang="ru-RU" sz="1400" dirty="0" smtClean="0">
              <a:latin typeface="Times New Roman" panose="02020603050405020304" pitchFamily="18" charset="0"/>
              <a:cs typeface="Times New Roman" panose="02020603050405020304" pitchFamily="18" charset="0"/>
            </a:endParaRPr>
          </a:p>
          <a:p>
            <a:pPr marL="0" indent="0">
              <a:buNone/>
            </a:pPr>
            <a:r>
              <a:rPr lang="ru-RU" sz="1400" dirty="0" smtClean="0">
                <a:latin typeface="Times New Roman" panose="02020603050405020304" pitchFamily="18" charset="0"/>
                <a:cs typeface="Times New Roman" panose="02020603050405020304" pitchFamily="18" charset="0"/>
              </a:rPr>
              <a:t>электроэнергии</a:t>
            </a:r>
            <a:r>
              <a:rPr lang="ru-RU" sz="1400" dirty="0">
                <a:latin typeface="Times New Roman" panose="02020603050405020304" pitchFamily="18" charset="0"/>
                <a:cs typeface="Times New Roman" panose="02020603050405020304" pitchFamily="18" charset="0"/>
              </a:rPr>
              <a:t>, а также определить уровень технических потерь. </a:t>
            </a:r>
            <a:endParaRPr lang="ru-RU" sz="1400" dirty="0" smtClean="0">
              <a:latin typeface="Times New Roman" panose="02020603050405020304" pitchFamily="18" charset="0"/>
              <a:cs typeface="Times New Roman" panose="02020603050405020304" pitchFamily="18" charset="0"/>
            </a:endParaRPr>
          </a:p>
          <a:p>
            <a:pPr marL="0" indent="0">
              <a:buNone/>
            </a:pPr>
            <a:r>
              <a:rPr lang="ru-RU" sz="1400" dirty="0" smtClean="0">
                <a:latin typeface="Times New Roman" panose="02020603050405020304" pitchFamily="18" charset="0"/>
                <a:cs typeface="Times New Roman" panose="02020603050405020304" pitchFamily="18" charset="0"/>
              </a:rPr>
              <a:t>АСКУЭ</a:t>
            </a:r>
            <a:r>
              <a:rPr lang="ru-RU" sz="1400" dirty="0">
                <a:latin typeface="Times New Roman" panose="02020603050405020304" pitchFamily="18" charset="0"/>
                <a:cs typeface="Times New Roman" panose="02020603050405020304" pitchFamily="18" charset="0"/>
              </a:rPr>
              <a:t> "Матрица" </a:t>
            </a:r>
            <a:r>
              <a:rPr lang="ru-RU" sz="1400" dirty="0" smtClean="0">
                <a:latin typeface="Times New Roman" panose="02020603050405020304" pitchFamily="18" charset="0"/>
                <a:cs typeface="Times New Roman" panose="02020603050405020304" pitchFamily="18" charset="0"/>
              </a:rPr>
              <a:t>поддерживает </a:t>
            </a:r>
            <a:r>
              <a:rPr lang="ru-RU" sz="1400" dirty="0">
                <a:latin typeface="Times New Roman" panose="02020603050405020304" pitchFamily="18" charset="0"/>
                <a:cs typeface="Times New Roman" panose="02020603050405020304" pitchFamily="18" charset="0"/>
              </a:rPr>
              <a:t>экспорт/импорт данных в стандартных </a:t>
            </a:r>
            <a:endParaRPr lang="ru-RU" sz="1400" dirty="0" smtClean="0">
              <a:latin typeface="Times New Roman" panose="02020603050405020304" pitchFamily="18" charset="0"/>
              <a:cs typeface="Times New Roman" panose="02020603050405020304" pitchFamily="18" charset="0"/>
            </a:endParaRPr>
          </a:p>
          <a:p>
            <a:pPr marL="0" indent="0">
              <a:buNone/>
            </a:pPr>
            <a:r>
              <a:rPr lang="ru-RU" sz="1400" dirty="0" smtClean="0">
                <a:latin typeface="Times New Roman" panose="02020603050405020304" pitchFamily="18" charset="0"/>
                <a:cs typeface="Times New Roman" panose="02020603050405020304" pitchFamily="18" charset="0"/>
              </a:rPr>
              <a:t>форматах </a:t>
            </a:r>
            <a:r>
              <a:rPr lang="ru-RU" sz="1400" dirty="0">
                <a:latin typeface="Times New Roman" panose="02020603050405020304" pitchFamily="18" charset="0"/>
                <a:cs typeface="Times New Roman" panose="02020603050405020304" pitchFamily="18" charset="0"/>
              </a:rPr>
              <a:t>и открыта для взаимодействия с другими системами, например, </a:t>
            </a:r>
            <a:endParaRPr lang="ru-RU" sz="1400" dirty="0" smtClean="0">
              <a:latin typeface="Times New Roman" panose="02020603050405020304" pitchFamily="18" charset="0"/>
              <a:cs typeface="Times New Roman" panose="02020603050405020304" pitchFamily="18" charset="0"/>
            </a:endParaRPr>
          </a:p>
          <a:p>
            <a:pPr marL="0" indent="0">
              <a:buNone/>
            </a:pPr>
            <a:r>
              <a:rPr lang="ru-RU" sz="1400" dirty="0" smtClean="0">
                <a:latin typeface="Times New Roman" panose="02020603050405020304" pitchFamily="18" charset="0"/>
                <a:cs typeface="Times New Roman" panose="02020603050405020304" pitchFamily="18" charset="0"/>
              </a:rPr>
              <a:t>с </a:t>
            </a:r>
            <a:r>
              <a:rPr lang="ru-RU" sz="1400" dirty="0">
                <a:latin typeface="Times New Roman" panose="02020603050405020304" pitchFamily="18" charset="0"/>
                <a:cs typeface="Times New Roman" panose="02020603050405020304" pitchFamily="18" charset="0"/>
              </a:rPr>
              <a:t>внешней </a:t>
            </a:r>
            <a:r>
              <a:rPr lang="ru-RU" sz="1400" dirty="0" err="1">
                <a:latin typeface="Times New Roman" panose="02020603050405020304" pitchFamily="18" charset="0"/>
                <a:cs typeface="Times New Roman" panose="02020603050405020304" pitchFamily="18" charset="0"/>
              </a:rPr>
              <a:t>биллинговой</a:t>
            </a:r>
            <a:r>
              <a:rPr lang="ru-RU" sz="1400" dirty="0">
                <a:latin typeface="Times New Roman" panose="02020603050405020304" pitchFamily="18" charset="0"/>
                <a:cs typeface="Times New Roman" panose="02020603050405020304" pitchFamily="18" charset="0"/>
              </a:rPr>
              <a:t> системой. </a:t>
            </a:r>
            <a:endParaRPr lang="ru-RU" sz="1400" dirty="0" smtClean="0">
              <a:latin typeface="Times New Roman" panose="02020603050405020304" pitchFamily="18" charset="0"/>
              <a:cs typeface="Times New Roman" panose="02020603050405020304" pitchFamily="18" charset="0"/>
            </a:endParaRPr>
          </a:p>
          <a:p>
            <a:pPr marL="0" indent="0">
              <a:buNone/>
            </a:pPr>
            <a:r>
              <a:rPr lang="ru-RU" sz="1400" dirty="0" smtClean="0">
                <a:latin typeface="Times New Roman" panose="02020603050405020304" pitchFamily="18" charset="0"/>
                <a:cs typeface="Times New Roman" panose="02020603050405020304" pitchFamily="18" charset="0"/>
              </a:rPr>
              <a:t>Используемая </a:t>
            </a:r>
            <a:r>
              <a:rPr lang="ru-RU" sz="1400" dirty="0">
                <a:latin typeface="Times New Roman" panose="02020603050405020304" pitchFamily="18" charset="0"/>
                <a:cs typeface="Times New Roman" panose="02020603050405020304" pitchFamily="18" charset="0"/>
              </a:rPr>
              <a:t>система полностью </a:t>
            </a:r>
            <a:r>
              <a:rPr lang="ru-RU" sz="1400" dirty="0" smtClean="0">
                <a:latin typeface="Times New Roman" panose="02020603050405020304" pitchFamily="18" charset="0"/>
                <a:cs typeface="Times New Roman" panose="02020603050405020304" pitchFamily="18" charset="0"/>
              </a:rPr>
              <a:t>автоматизирована</a:t>
            </a:r>
            <a:r>
              <a:rPr lang="en-US" sz="1400" dirty="0" smtClean="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и исключает </a:t>
            </a:r>
            <a:r>
              <a:rPr lang="ru-RU" sz="1400" dirty="0">
                <a:latin typeface="Times New Roman" panose="02020603050405020304" pitchFamily="18" charset="0"/>
                <a:cs typeface="Times New Roman" panose="02020603050405020304" pitchFamily="18" charset="0"/>
              </a:rPr>
              <a:t>возможность влияния каких-либо субъективных факторов на процесс учёта. </a:t>
            </a:r>
          </a:p>
          <a:p>
            <a:pPr marL="0" indent="0">
              <a:buNone/>
            </a:pPr>
            <a:r>
              <a:rPr lang="ru-RU" sz="1600" dirty="0">
                <a:latin typeface="Times New Roman" panose="02020603050405020304" pitchFamily="18" charset="0"/>
                <a:cs typeface="Times New Roman" panose="02020603050405020304" pitchFamily="18" charset="0"/>
              </a:rPr>
              <a:t/>
            </a:r>
            <a:br>
              <a:rPr lang="ru-RU" sz="1600" dirty="0">
                <a:latin typeface="Times New Roman" panose="02020603050405020304" pitchFamily="18" charset="0"/>
                <a:cs typeface="Times New Roman" panose="02020603050405020304" pitchFamily="18" charset="0"/>
              </a:rPr>
            </a:br>
            <a:endParaRPr lang="ru-RU" sz="1600" dirty="0">
              <a:latin typeface="Times New Roman" panose="02020603050405020304" pitchFamily="18" charset="0"/>
              <a:cs typeface="Times New Roman" panose="02020603050405020304" pitchFamily="18" charset="0"/>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04248" y="1497020"/>
            <a:ext cx="1944216" cy="1425758"/>
          </a:xfrm>
          <a:prstGeom prst="rect">
            <a:avLst/>
          </a:prstGeom>
          <a:ln/>
        </p:spPr>
        <p:style>
          <a:lnRef idx="0">
            <a:schemeClr val="accent3"/>
          </a:lnRef>
          <a:fillRef idx="3">
            <a:schemeClr val="accent3"/>
          </a:fillRef>
          <a:effectRef idx="3">
            <a:schemeClr val="accent3"/>
          </a:effectRef>
          <a:fontRef idx="minor">
            <a:schemeClr val="lt1"/>
          </a:fontRef>
        </p:style>
      </p:pic>
      <p:pic>
        <p:nvPicPr>
          <p:cNvPr id="5" name="Picture 5" descr="ПРЕИМУЩЕСТВА ВНЕДРЕНИЯ СИСТЕМЫ УЧЕТА ЭЛЕКТРОЭНЕРГИИ (АСКУЭ) ДЛЯ СНТ"/>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228184" y="3573016"/>
            <a:ext cx="2592288" cy="2088232"/>
          </a:xfrm>
          <a:prstGeom prst="rect">
            <a:avLst/>
          </a:prstGeom>
        </p:spPr>
        <p:style>
          <a:lnRef idx="0">
            <a:schemeClr val="accent3"/>
          </a:lnRef>
          <a:fillRef idx="3">
            <a:schemeClr val="accent3"/>
          </a:fillRef>
          <a:effectRef idx="3">
            <a:schemeClr val="accent3"/>
          </a:effectRef>
          <a:fontRef idx="minor">
            <a:schemeClr val="lt1"/>
          </a:fontRef>
        </p:style>
      </p:pic>
    </p:spTree>
    <p:extLst>
      <p:ext uri="{BB962C8B-B14F-4D97-AF65-F5344CB8AC3E}">
        <p14:creationId xmlns:p14="http://schemas.microsoft.com/office/powerpoint/2010/main" xmlns="" val="4216289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60648"/>
            <a:ext cx="8445624" cy="706090"/>
          </a:xfrm>
        </p:spPr>
        <p:style>
          <a:lnRef idx="1">
            <a:schemeClr val="accent3"/>
          </a:lnRef>
          <a:fillRef idx="2">
            <a:schemeClr val="accent3"/>
          </a:fillRef>
          <a:effectRef idx="1">
            <a:schemeClr val="accent3"/>
          </a:effectRef>
          <a:fontRef idx="minor">
            <a:schemeClr val="dk1"/>
          </a:fontRef>
        </p:style>
        <p:txBody>
          <a:bodyPr>
            <a:normAutofit/>
          </a:bodyPr>
          <a:lstStyle/>
          <a:p>
            <a:r>
              <a:rPr lang="ru-RU" sz="2000" dirty="0">
                <a:solidFill>
                  <a:schemeClr val="tx1"/>
                </a:solidFill>
                <a:latin typeface="Times New Roman" panose="02020603050405020304" pitchFamily="18" charset="0"/>
                <a:cs typeface="Times New Roman" panose="02020603050405020304" pitchFamily="18" charset="0"/>
              </a:rPr>
              <a:t>Масштабы применения и архитектура системы</a:t>
            </a:r>
          </a:p>
        </p:txBody>
      </p:sp>
      <p:sp>
        <p:nvSpPr>
          <p:cNvPr id="3" name="Объект 2"/>
          <p:cNvSpPr>
            <a:spLocks noGrp="1"/>
          </p:cNvSpPr>
          <p:nvPr>
            <p:ph idx="1"/>
          </p:nvPr>
        </p:nvSpPr>
        <p:spPr>
          <a:xfrm>
            <a:off x="457200" y="1124744"/>
            <a:ext cx="8363272" cy="5400600"/>
          </a:xfrm>
        </p:spPr>
        <p:txBody>
          <a:bodyPr>
            <a:normAutofit fontScale="55000" lnSpcReduction="20000"/>
          </a:bodyPr>
          <a:lstStyle/>
          <a:p>
            <a:r>
              <a:rPr lang="ru-RU" dirty="0"/>
              <a:t>АИИС "Матрица" имеет простую трехуровневую структуру.</a:t>
            </a:r>
          </a:p>
          <a:p>
            <a:r>
              <a:rPr lang="ru-RU" i="1" dirty="0"/>
              <a:t>Нижний уровень составляют приборы учета электроэнергии и другие абонентские устройства;</a:t>
            </a:r>
            <a:endParaRPr lang="ru-RU" dirty="0"/>
          </a:p>
          <a:p>
            <a:r>
              <a:rPr lang="ru-RU" i="1" dirty="0"/>
              <a:t>Средний уровень состоит из маршрутизатора (УСПД) и распределенной сети передачи данных</a:t>
            </a:r>
            <a:r>
              <a:rPr lang="ru-RU" i="1" dirty="0" smtClean="0"/>
              <a:t>.</a:t>
            </a:r>
            <a:endParaRPr lang="ru-RU" dirty="0"/>
          </a:p>
          <a:p>
            <a:r>
              <a:rPr lang="ru-RU" i="1" dirty="0"/>
              <a:t>Верхний уровень представляет собой Центр, осуществляющий сбор, хранение и обработку данных.</a:t>
            </a:r>
            <a:endParaRPr lang="ru-RU" dirty="0"/>
          </a:p>
          <a:p>
            <a:r>
              <a:rPr lang="ru-RU" dirty="0"/>
              <a:t>Система способна вести учет электроэнергии в пределах отдельной трансформаторной подстанции, города, административного района. Наращивание системы производится за счёт простого монтажа новых счетчиков и УСПД. УСПД позволяет опрашивать все устройства, запитанные от одной трансформаторной подстанции 6(10)/0,4 </a:t>
            </a:r>
            <a:r>
              <a:rPr lang="ru-RU" dirty="0" err="1"/>
              <a:t>кВ.</a:t>
            </a:r>
            <a:r>
              <a:rPr lang="ru-RU" dirty="0"/>
              <a:t> Количество счётчиков, опрашиваемых УСПД, не должно превышать 2500 шт. Данные со всех УСПД собирает Центр сбора данных. В Центре осуществляется сбор и долговременное хранение данных. Общее количество точек учёта, данные по которым Центр способен аккумулировать и обработать, достигает 1 000 000 .  </a:t>
            </a:r>
          </a:p>
          <a:p>
            <a:r>
              <a:rPr lang="ru-RU" dirty="0"/>
              <a:t>В системе поддерживается двусторонний обмен данными между счетчиками и Центром. УСПД обменивается информацией с верхним уровнем с использованием одного из каналов связи: GSM, GPRS, </a:t>
            </a:r>
            <a:r>
              <a:rPr lang="ru-RU" dirty="0" err="1"/>
              <a:t>Ethernet</a:t>
            </a:r>
            <a:r>
              <a:rPr lang="ru-RU" dirty="0"/>
              <a:t>. Основным каналом связи для обмена информацией между УСПД и нижним уровнем является канал PLC (силовая линия 0,4 </a:t>
            </a:r>
            <a:r>
              <a:rPr lang="ru-RU" dirty="0" err="1"/>
              <a:t>кВ</a:t>
            </a:r>
            <a:r>
              <a:rPr lang="ru-RU" dirty="0"/>
              <a:t>).</a:t>
            </a:r>
          </a:p>
          <a:p>
            <a:endParaRPr lang="ru-RU" dirty="0"/>
          </a:p>
        </p:txBody>
      </p:sp>
    </p:spTree>
    <p:extLst>
      <p:ext uri="{BB962C8B-B14F-4D97-AF65-F5344CB8AC3E}">
        <p14:creationId xmlns:p14="http://schemas.microsoft.com/office/powerpoint/2010/main" xmlns="" val="17397298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332656"/>
            <a:ext cx="8229600" cy="1143000"/>
          </a:xfrm>
        </p:spPr>
        <p:style>
          <a:lnRef idx="1">
            <a:schemeClr val="accent3"/>
          </a:lnRef>
          <a:fillRef idx="2">
            <a:schemeClr val="accent3"/>
          </a:fillRef>
          <a:effectRef idx="1">
            <a:schemeClr val="accent3"/>
          </a:effectRef>
          <a:fontRef idx="minor">
            <a:schemeClr val="dk1"/>
          </a:fontRef>
        </p:style>
        <p:txBody>
          <a:bodyPr/>
          <a:lstStyle/>
          <a:p>
            <a:r>
              <a:rPr lang="ru-RU" dirty="0">
                <a:solidFill>
                  <a:schemeClr val="tx1"/>
                </a:solidFill>
                <a:latin typeface="Times New Roman" panose="02020603050405020304" pitchFamily="18" charset="0"/>
                <a:cs typeface="Times New Roman" panose="02020603050405020304" pitchFamily="18" charset="0"/>
              </a:rPr>
              <a:t>Структура системы</a:t>
            </a:r>
          </a:p>
        </p:txBody>
      </p:sp>
      <p:pic>
        <p:nvPicPr>
          <p:cNvPr id="3075" name="Picture 3"/>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7544" y="1772816"/>
            <a:ext cx="8229600" cy="460396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8323128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r>
              <a:rPr lang="ru-RU" dirty="0">
                <a:solidFill>
                  <a:schemeClr val="tx1"/>
                </a:solidFill>
                <a:latin typeface="Times New Roman" panose="02020603050405020304" pitchFamily="18" charset="0"/>
                <a:cs typeface="Times New Roman" panose="02020603050405020304" pitchFamily="18" charset="0"/>
              </a:rPr>
              <a:t>Счетчики электроэнергии.</a:t>
            </a:r>
          </a:p>
        </p:txBody>
      </p:sp>
      <p:sp>
        <p:nvSpPr>
          <p:cNvPr id="3" name="Объект 2"/>
          <p:cNvSpPr>
            <a:spLocks noGrp="1"/>
          </p:cNvSpPr>
          <p:nvPr>
            <p:ph idx="1"/>
          </p:nvPr>
        </p:nvSpPr>
        <p:spPr/>
        <p:txBody>
          <a:bodyPr>
            <a:normAutofit/>
          </a:bodyPr>
          <a:lstStyle/>
          <a:p>
            <a:r>
              <a:rPr lang="ru-RU" sz="1400" dirty="0">
                <a:latin typeface="Times New Roman" panose="02020603050405020304" pitchFamily="18" charset="0"/>
                <a:cs typeface="Times New Roman" panose="02020603050405020304" pitchFamily="18" charset="0"/>
              </a:rPr>
              <a:t>Счётчики электроэнергии NP5 представляют собой интеллектуальные микропроцессорные</a:t>
            </a:r>
          </a:p>
          <a:p>
            <a:r>
              <a:rPr lang="ru-RU" sz="1400" dirty="0">
                <a:latin typeface="Times New Roman" panose="02020603050405020304" pitchFamily="18" charset="0"/>
                <a:cs typeface="Times New Roman" panose="02020603050405020304" pitchFamily="18" charset="0"/>
              </a:rPr>
              <a:t>многофункциональные приборы, предназначенные для контроля и учёта потребляемой</a:t>
            </a:r>
          </a:p>
          <a:p>
            <a:r>
              <a:rPr lang="ru-RU" sz="1400" dirty="0">
                <a:latin typeface="Times New Roman" panose="02020603050405020304" pitchFamily="18" charset="0"/>
                <a:cs typeface="Times New Roman" panose="02020603050405020304" pitchFamily="18" charset="0"/>
              </a:rPr>
              <a:t>электроэнергии.</a:t>
            </a:r>
          </a:p>
          <a:p>
            <a:r>
              <a:rPr lang="ru-RU" sz="1400" dirty="0">
                <a:latin typeface="Times New Roman" panose="02020603050405020304" pitchFamily="18" charset="0"/>
                <a:cs typeface="Times New Roman" panose="02020603050405020304" pitchFamily="18" charset="0"/>
              </a:rPr>
              <a:t>В счётчиках происходит преобразование аналоговых сигналов датчиков тока и напряжения</a:t>
            </a:r>
          </a:p>
          <a:p>
            <a:r>
              <a:rPr lang="ru-RU" sz="1400" dirty="0">
                <a:latin typeface="Times New Roman" panose="02020603050405020304" pitchFamily="18" charset="0"/>
                <a:cs typeface="Times New Roman" panose="02020603050405020304" pitchFamily="18" charset="0"/>
              </a:rPr>
              <a:t>в цифровые величины, на основании которых вычисляется мощность, потребляемая</a:t>
            </a:r>
          </a:p>
          <a:p>
            <a:r>
              <a:rPr lang="ru-RU" sz="1400" dirty="0">
                <a:latin typeface="Times New Roman" panose="02020603050405020304" pitchFamily="18" charset="0"/>
                <a:cs typeface="Times New Roman" panose="02020603050405020304" pitchFamily="18" charset="0"/>
              </a:rPr>
              <a:t>энергия и ряд других параметров. Все данные сохраняются в энергонезависимой памяти</a:t>
            </a:r>
          </a:p>
          <a:p>
            <a:r>
              <a:rPr lang="ru-RU" sz="1400" dirty="0">
                <a:latin typeface="Times New Roman" panose="02020603050405020304" pitchFamily="18" charset="0"/>
                <a:cs typeface="Times New Roman" panose="02020603050405020304" pitchFamily="18" charset="0"/>
              </a:rPr>
              <a:t>счётчиков и могут быть дистанционно считаны. В качестве линии связи со счётчиком</a:t>
            </a:r>
          </a:p>
          <a:p>
            <a:r>
              <a:rPr lang="ru-RU" sz="1400" dirty="0">
                <a:latin typeface="Times New Roman" panose="02020603050405020304" pitchFamily="18" charset="0"/>
                <a:cs typeface="Times New Roman" panose="02020603050405020304" pitchFamily="18" charset="0"/>
              </a:rPr>
              <a:t>используется силовая магистраль, в которой счётчик установлен.</a:t>
            </a: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9552" y="3789040"/>
            <a:ext cx="1884611" cy="2786753"/>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flipV="1">
            <a:off x="2915816" y="3931259"/>
            <a:ext cx="3447678" cy="1402514"/>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100"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948264" y="3789040"/>
            <a:ext cx="1682779" cy="2740526"/>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103" name="Picture 7"/>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676185" y="5382774"/>
            <a:ext cx="1926940" cy="1193019"/>
          </a:xfrm>
          <a:prstGeom prst="rect">
            <a:avLst/>
          </a:prstGeom>
          <a:noFill/>
          <a:ln>
            <a:noFill/>
          </a:ln>
          <a:effectLst>
            <a:softEdge rad="127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816189283"/>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657</TotalTime>
  <Words>1087</Words>
  <Application>Microsoft Office PowerPoint</Application>
  <PresentationFormat>Экран (4:3)</PresentationFormat>
  <Paragraphs>174</Paragraphs>
  <Slides>15</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Тема Office</vt:lpstr>
      <vt:lpstr>Инвестиционная программа УТЭ  АО «УСК» на 2018 год 33,95 млн.руб. </vt:lpstr>
      <vt:lpstr> Дооборудование объектов АИИС КУЭ на 174 трансформаторных подстанциях в 18-ти районных подразделениях Общества (178 узлов учёта)  </vt:lpstr>
      <vt:lpstr>Слайд 3</vt:lpstr>
      <vt:lpstr>Дооборудование объектов АИИС КУЭ в р.п. Чердаклы Чердаклинского района (1047 узлов учёта) </vt:lpstr>
      <vt:lpstr>Слайд 5</vt:lpstr>
      <vt:lpstr>АСКУЭ "Матрица"</vt:lpstr>
      <vt:lpstr>Масштабы применения и архитектура системы</vt:lpstr>
      <vt:lpstr>Структура системы</vt:lpstr>
      <vt:lpstr>Счетчики электроэнергии.</vt:lpstr>
      <vt:lpstr>Счетчики имеют расширенные функциональные возможности и позволяют:</vt:lpstr>
      <vt:lpstr>Календарные часы</vt:lpstr>
      <vt:lpstr>Энергонезависимая память</vt:lpstr>
      <vt:lpstr>Маршрутизатор</vt:lpstr>
      <vt:lpstr> Преимущества АСКУЭ "Матрица"  </vt:lpstr>
      <vt:lpstr>СПАСИБО ЗА ВНИМАНИЕ</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Инвестиционная программа УТЭ  АО «УСК» на 2018 год 32232200 руб. (без НДС)</dc:title>
  <dc:creator>galkin_av</dc:creator>
  <cp:lastModifiedBy>israfilova_em</cp:lastModifiedBy>
  <cp:revision>59</cp:revision>
  <dcterms:created xsi:type="dcterms:W3CDTF">2018-03-14T04:59:34Z</dcterms:created>
  <dcterms:modified xsi:type="dcterms:W3CDTF">2018-03-21T06:07:42Z</dcterms:modified>
</cp:coreProperties>
</file>